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1" r:id="rId2"/>
  </p:sldMasterIdLst>
  <p:notesMasterIdLst>
    <p:notesMasterId r:id="rId37"/>
  </p:notesMasterIdLst>
  <p:handoutMasterIdLst>
    <p:handoutMasterId r:id="rId38"/>
  </p:handoutMasterIdLst>
  <p:sldIdLst>
    <p:sldId id="256" r:id="rId3"/>
    <p:sldId id="257" r:id="rId4"/>
    <p:sldId id="267" r:id="rId5"/>
    <p:sldId id="268" r:id="rId6"/>
    <p:sldId id="269" r:id="rId7"/>
    <p:sldId id="270" r:id="rId8"/>
    <p:sldId id="271" r:id="rId9"/>
    <p:sldId id="272" r:id="rId10"/>
    <p:sldId id="274" r:id="rId11"/>
    <p:sldId id="258" r:id="rId12"/>
    <p:sldId id="283" r:id="rId13"/>
    <p:sldId id="292" r:id="rId14"/>
    <p:sldId id="293" r:id="rId15"/>
    <p:sldId id="284" r:id="rId16"/>
    <p:sldId id="285" r:id="rId17"/>
    <p:sldId id="286" r:id="rId18"/>
    <p:sldId id="287" r:id="rId19"/>
    <p:sldId id="308" r:id="rId20"/>
    <p:sldId id="304" r:id="rId21"/>
    <p:sldId id="305" r:id="rId22"/>
    <p:sldId id="306" r:id="rId23"/>
    <p:sldId id="307" r:id="rId24"/>
    <p:sldId id="297" r:id="rId25"/>
    <p:sldId id="296" r:id="rId26"/>
    <p:sldId id="298" r:id="rId27"/>
    <p:sldId id="299" r:id="rId28"/>
    <p:sldId id="300" r:id="rId29"/>
    <p:sldId id="301" r:id="rId30"/>
    <p:sldId id="302" r:id="rId31"/>
    <p:sldId id="303" r:id="rId32"/>
    <p:sldId id="311" r:id="rId33"/>
    <p:sldId id="289" r:id="rId34"/>
    <p:sldId id="290" r:id="rId35"/>
    <p:sldId id="310" r:id="rId36"/>
  </p:sldIdLst>
  <p:sldSz cx="9144000" cy="6858000" type="screen4x3"/>
  <p:notesSz cx="6858000" cy="92202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909" autoAdjust="0"/>
  </p:normalViewPr>
  <p:slideViewPr>
    <p:cSldViewPr>
      <p:cViewPr varScale="1">
        <p:scale>
          <a:sx n="56" d="100"/>
          <a:sy n="56" d="100"/>
        </p:scale>
        <p:origin x="-34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0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10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412DC5-6850-4FD0-9F18-A38F1283455B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7590"/>
            <a:ext cx="2971800" cy="4610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57590"/>
            <a:ext cx="2971800" cy="4610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7E1C2-37C1-4FA9-A16C-4AC1DDD21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6341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23950" y="692150"/>
            <a:ext cx="4610100" cy="3457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1" y="4379595"/>
            <a:ext cx="5486399" cy="414909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922697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1" y="4379595"/>
            <a:ext cx="5486399" cy="414909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1123950" y="692150"/>
            <a:ext cx="4610100" cy="3457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1" y="4379595"/>
            <a:ext cx="5486399" cy="414909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1123950" y="692150"/>
            <a:ext cx="4610100" cy="3457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1" y="4379595"/>
            <a:ext cx="5486399" cy="414909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1123950" y="692150"/>
            <a:ext cx="4610100" cy="3457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_TITLE_AND_VERTICAL_TEX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6629400" y="274637"/>
            <a:ext cx="2057400" cy="58515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274637"/>
            <a:ext cx="6019799" cy="58515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222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</a:defRPr>
            </a:lvl1pPr>
            <a:lvl2pPr marL="742950" indent="-1778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</a:defRPr>
            </a:lvl2pPr>
            <a:lvl3pPr marL="1143000" indent="-13652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</a:defRPr>
            </a:lvl3pPr>
            <a:lvl4pPr marL="16002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4pPr>
            <a:lvl5pPr marL="20574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5pPr>
            <a:lvl6pPr marL="25146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6pPr>
            <a:lvl7pPr marL="29718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7pPr>
            <a:lvl8pPr marL="34290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8pPr>
            <a:lvl9pPr marL="38862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EXT_AND_OBJEC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222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</a:defRPr>
            </a:lvl1pPr>
            <a:lvl2pPr marL="742950" indent="-1778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</a:defRPr>
            </a:lvl2pPr>
            <a:lvl3pPr marL="1143000" indent="-13652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</a:defRPr>
            </a:lvl3pPr>
            <a:lvl4pPr marL="16002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4pPr>
            <a:lvl5pPr marL="20574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5pPr>
            <a:lvl6pPr marL="25146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6pPr>
            <a:lvl7pPr marL="29718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7pPr>
            <a:lvl8pPr marL="34290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8pPr>
            <a:lvl9pPr marL="38862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222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</a:defRPr>
            </a:lvl1pPr>
            <a:lvl2pPr marL="742950" indent="-1778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</a:defRPr>
            </a:lvl2pPr>
            <a:lvl3pPr marL="1143000" indent="-13652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</a:defRPr>
            </a:lvl3pPr>
            <a:lvl4pPr marL="16002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4pPr>
            <a:lvl5pPr marL="20574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5pPr>
            <a:lvl6pPr marL="25146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6pPr>
            <a:lvl7pPr marL="29718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7pPr>
            <a:lvl8pPr marL="34290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8pPr>
            <a:lvl9pPr marL="38862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VERTICAL_TEX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222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</a:defRPr>
            </a:lvl1pPr>
            <a:lvl2pPr marL="742950" indent="-1778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</a:defRPr>
            </a:lvl2pPr>
            <a:lvl3pPr marL="1143000" indent="-13652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</a:defRPr>
            </a:lvl3pPr>
            <a:lvl4pPr marL="16002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4pPr>
            <a:lvl5pPr marL="20574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5pPr>
            <a:lvl6pPr marL="25146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6pPr>
            <a:lvl7pPr marL="29718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7pPr>
            <a:lvl8pPr marL="34290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8pPr>
            <a:lvl9pPr marL="38862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_WITH_CAPTION_TEX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defRPr sz="2000" b="1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buClr>
                <a:srgbClr val="898989"/>
              </a:buClr>
              <a:buFont typeface="Arial"/>
              <a:buNone/>
              <a:defRPr sz="3200" b="0" i="0" u="none" strike="noStrike" cap="none" baseline="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buFont typeface="Arial"/>
              <a:buNone/>
              <a:defRPr sz="2800" b="0" i="0" u="none" strike="noStrike" cap="none" baseline="0"/>
            </a:lvl2pPr>
            <a:lvl3pPr marL="914400" marR="0" indent="0" algn="l" rtl="0">
              <a:buFont typeface="Arial"/>
              <a:buNone/>
              <a:defRPr sz="2400" b="0" i="0" u="none" strike="noStrike" cap="none" baseline="0"/>
            </a:lvl3pPr>
            <a:lvl4pPr marL="1371600" marR="0" indent="0" algn="l" rtl="0">
              <a:buFont typeface="Arial"/>
              <a:buNone/>
              <a:defRPr sz="2000" b="0" i="0" u="none" strike="noStrike" cap="none" baseline="0"/>
            </a:lvl4pPr>
            <a:lvl5pPr marL="1828800" marR="0" indent="0" algn="l" rtl="0">
              <a:buFont typeface="Arial"/>
              <a:buNone/>
              <a:defRPr sz="2000" b="0" i="0" u="none" strike="noStrike" cap="none" baseline="0"/>
            </a:lvl5pPr>
            <a:lvl6pPr marL="2286000" marR="0" indent="0" algn="l" rtl="0">
              <a:buFont typeface="Arial"/>
              <a:buNone/>
              <a:defRPr sz="2000" b="0" i="0" u="none" strike="noStrike" cap="none" baseline="0"/>
            </a:lvl6pPr>
            <a:lvl7pPr marL="2743200" marR="0" indent="0" algn="l" rtl="0">
              <a:buFont typeface="Arial"/>
              <a:buNone/>
              <a:defRPr sz="2000" b="0" i="0" u="none" strike="noStrike" cap="none" baseline="0"/>
            </a:lvl7pPr>
            <a:lvl8pPr marL="3200400" marR="0" indent="0" algn="l" rtl="0">
              <a:buFont typeface="Arial"/>
              <a:buNone/>
              <a:defRPr sz="2000" b="0" i="0" u="none" strike="noStrike" cap="none" baseline="0"/>
            </a:lvl8pPr>
            <a:lvl9pPr marL="3657600" marR="0" indent="0" algn="l" rtl="0">
              <a:buFont typeface="Arial"/>
              <a:buNone/>
              <a:defRPr sz="2000" b="0" i="0" u="none" strike="noStrike" cap="none" baseline="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buNone/>
              <a:defRPr sz="1400"/>
            </a:lvl1pPr>
            <a:lvl2pPr marL="457200" indent="0" rtl="0">
              <a:buNone/>
              <a:defRPr sz="1200"/>
            </a:lvl2pPr>
            <a:lvl3pPr marL="914400" indent="0" rtl="0">
              <a:buNone/>
              <a:defRPr sz="1000"/>
            </a:lvl3pPr>
            <a:lvl4pPr marL="1371600" indent="0" rtl="0">
              <a:buNone/>
              <a:defRPr sz="900"/>
            </a:lvl4pPr>
            <a:lvl5pPr marL="1828800" indent="0" rtl="0">
              <a:buNone/>
              <a:defRPr sz="900"/>
            </a:lvl5pPr>
            <a:lvl6pPr marL="2286000" indent="0" rtl="0">
              <a:buNone/>
              <a:defRPr sz="900"/>
            </a:lvl6pPr>
            <a:lvl7pPr marL="2743200" indent="0" rtl="0">
              <a:buNone/>
              <a:defRPr sz="900"/>
            </a:lvl7pPr>
            <a:lvl8pPr marL="3200400" indent="0" rtl="0">
              <a:buNone/>
              <a:defRPr sz="900"/>
            </a:lvl8pPr>
            <a:lvl9pPr marL="3657600" indent="0" rtl="0"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TWO_OBJECTS_WITH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None/>
              <a:defRPr sz="2400" b="1"/>
            </a:lvl1pPr>
            <a:lvl2pPr marL="457200" indent="0" rtl="0">
              <a:buNone/>
              <a:defRPr sz="2000" b="1"/>
            </a:lvl2pPr>
            <a:lvl3pPr marL="914400" indent="0" rtl="0">
              <a:buNone/>
              <a:defRPr sz="1800" b="1"/>
            </a:lvl3pPr>
            <a:lvl4pPr marL="1371600" indent="0" rtl="0">
              <a:buNone/>
              <a:defRPr sz="1600" b="1"/>
            </a:lvl4pPr>
            <a:lvl5pPr marL="1828800" indent="0" rtl="0">
              <a:buNone/>
              <a:defRPr sz="1600" b="1"/>
            </a:lvl5pPr>
            <a:lvl6pPr marL="2286000" indent="0" rtl="0">
              <a:buNone/>
              <a:defRPr sz="1600" b="1"/>
            </a:lvl6pPr>
            <a:lvl7pPr marL="2743200" indent="0" rtl="0">
              <a:buNone/>
              <a:defRPr sz="1600" b="1"/>
            </a:lvl7pPr>
            <a:lvl8pPr marL="3200400" indent="0" rtl="0">
              <a:buNone/>
              <a:defRPr sz="1600" b="1"/>
            </a:lvl8pPr>
            <a:lvl9pPr marL="3657600" indent="0" rtl="0">
              <a:buNone/>
              <a:defRPr sz="1600" b="1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None/>
              <a:defRPr sz="2400" b="1"/>
            </a:lvl1pPr>
            <a:lvl2pPr marL="457200" indent="0" rtl="0">
              <a:buNone/>
              <a:defRPr sz="2000" b="1"/>
            </a:lvl2pPr>
            <a:lvl3pPr marL="914400" indent="0" rtl="0">
              <a:buNone/>
              <a:defRPr sz="1800" b="1"/>
            </a:lvl3pPr>
            <a:lvl4pPr marL="1371600" indent="0" rtl="0">
              <a:buNone/>
              <a:defRPr sz="1600" b="1"/>
            </a:lvl4pPr>
            <a:lvl5pPr marL="1828800" indent="0" rtl="0">
              <a:buNone/>
              <a:defRPr sz="1600" b="1"/>
            </a:lvl5pPr>
            <a:lvl6pPr marL="2286000" indent="0" rtl="0">
              <a:buNone/>
              <a:defRPr sz="1600" b="1"/>
            </a:lvl6pPr>
            <a:lvl7pPr marL="2743200" indent="0" rtl="0">
              <a:buNone/>
              <a:defRPr sz="1600" b="1"/>
            </a:lvl7pPr>
            <a:lvl8pPr marL="3200400" indent="0" rtl="0">
              <a:buNone/>
              <a:defRPr sz="1600" b="1"/>
            </a:lvl8pPr>
            <a:lvl9pPr marL="3657600" indent="0" rtl="0">
              <a:buNone/>
              <a:defRPr sz="1600" b="1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_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defRPr sz="4000" b="1" cap="small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buClr>
                <a:srgbClr val="3F3F3F"/>
              </a:buClr>
              <a:buNone/>
              <a:defRPr sz="2000">
                <a:solidFill>
                  <a:srgbClr val="3F3F3F"/>
                </a:solidFill>
              </a:defRPr>
            </a:lvl1pPr>
            <a:lvl2pPr marL="457200" indent="0" rtl="0">
              <a:buClr>
                <a:srgbClr val="3F3F3F"/>
              </a:buClr>
              <a:buNone/>
              <a:defRPr sz="1800">
                <a:solidFill>
                  <a:srgbClr val="3F3F3F"/>
                </a:solidFill>
              </a:defRPr>
            </a:lvl2pPr>
            <a:lvl3pPr marL="914400" indent="0" rtl="0">
              <a:buClr>
                <a:srgbClr val="3F3F3F"/>
              </a:buClr>
              <a:buNone/>
              <a:defRPr sz="1600">
                <a:solidFill>
                  <a:srgbClr val="3F3F3F"/>
                </a:solidFill>
              </a:defRPr>
            </a:lvl3pPr>
            <a:lvl4pPr marL="1371600" indent="0" rtl="0">
              <a:buClr>
                <a:srgbClr val="3F3F3F"/>
              </a:buClr>
              <a:buNone/>
              <a:defRPr sz="1400">
                <a:solidFill>
                  <a:srgbClr val="3F3F3F"/>
                </a:solidFill>
              </a:defRPr>
            </a:lvl4pPr>
            <a:lvl5pPr marL="1828800" indent="0" rtl="0">
              <a:buClr>
                <a:srgbClr val="3F3F3F"/>
              </a:buClr>
              <a:buNone/>
              <a:defRPr sz="1400">
                <a:solidFill>
                  <a:srgbClr val="3F3F3F"/>
                </a:solidFill>
              </a:defRPr>
            </a:lvl5pPr>
            <a:lvl6pPr marL="2286000" indent="0" rtl="0">
              <a:buClr>
                <a:srgbClr val="3F3F3F"/>
              </a:buClr>
              <a:buNone/>
              <a:defRPr sz="1400">
                <a:solidFill>
                  <a:srgbClr val="3F3F3F"/>
                </a:solidFill>
              </a:defRPr>
            </a:lvl6pPr>
            <a:lvl7pPr marL="2743200" indent="0" rtl="0">
              <a:buClr>
                <a:srgbClr val="3F3F3F"/>
              </a:buClr>
              <a:buNone/>
              <a:defRPr sz="1400">
                <a:solidFill>
                  <a:srgbClr val="3F3F3F"/>
                </a:solidFill>
              </a:defRPr>
            </a:lvl7pPr>
            <a:lvl8pPr marL="3200400" indent="0" rtl="0">
              <a:buClr>
                <a:srgbClr val="3F3F3F"/>
              </a:buClr>
              <a:buNone/>
              <a:defRPr sz="1400">
                <a:solidFill>
                  <a:srgbClr val="3F3F3F"/>
                </a:solidFill>
              </a:defRPr>
            </a:lvl8pPr>
            <a:lvl9pPr marL="3657600" indent="0" rtl="0">
              <a:buClr>
                <a:srgbClr val="3F3F3F"/>
              </a:buClr>
              <a:buNone/>
              <a:defRPr sz="1400">
                <a:solidFill>
                  <a:srgbClr val="3F3F3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BJEC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222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</a:defRPr>
            </a:lvl1pPr>
            <a:lvl2pPr marL="742950" indent="-1778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</a:defRPr>
            </a:lvl2pPr>
            <a:lvl3pPr marL="1143000" indent="-13652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</a:defRPr>
            </a:lvl3pPr>
            <a:lvl4pPr marL="16002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4pPr>
            <a:lvl5pPr marL="205740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5pPr>
            <a:lvl6pPr marL="25146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6pPr>
            <a:lvl7pPr marL="29718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7pPr>
            <a:lvl8pPr marL="34290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8pPr>
            <a:lvl9pPr marL="388620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2222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-1778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indent="-13652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22225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-1778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indent="-136525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indent="-1524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indent="-1524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defRPr sz="1200" b="0" i="0" u="none" strike="noStrike" cap="none" baseline="0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foervraengd.deviantart.com/art/UNDERSTANDING-ANATOMY-part-I-220251993" TargetMode="Externa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thevirtualinstructor.com/gesturedrawing.html" TargetMode="Externa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5AMufOx4Hgk&amp;safe=active#t=176" TargetMode="Externa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osemaniacs.com/thirtysecond" TargetMode="Externa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feature=player_embedded&amp;v=xdNQR7xYW5k" TargetMode="Externa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foervraengd.deviantart.com/art/UNDERSTANDING-ANATOMY-part-I-220251993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Human </a:t>
            </a:r>
            <a:r>
              <a:rPr lang="en-US" sz="4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Proportions</a:t>
            </a:r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2666999" y="762000"/>
            <a:ext cx="3671455" cy="4918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basic guide for body proportion is in head lengths.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figure of an </a:t>
            </a:r>
            <a:r>
              <a:rPr lang="en-US" sz="2000" b="1" i="1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average 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adult is 7  to 7.5 head lengths</a:t>
            </a:r>
            <a:r>
              <a:rPr lang="en-US" sz="1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endParaRPr lang="en-US" sz="16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1851"/>
              <a:buFont typeface="Arial"/>
              <a:buChar char="•"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First head length: head!</a:t>
            </a:r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1851"/>
              <a:buFont typeface="Arial"/>
              <a:buChar char="•"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Second head length: chest line.</a:t>
            </a:r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1851"/>
              <a:buFont typeface="Arial"/>
              <a:buChar char="•"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Third head length: waistline, at bellybutton.</a:t>
            </a:r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1851"/>
              <a:buFont typeface="Arial"/>
              <a:buChar char="•"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Forth head length: groin area.</a:t>
            </a:r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1851"/>
              <a:buFont typeface="Arial"/>
              <a:buChar char="•"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Fifth head length: a bit above the knee.</a:t>
            </a:r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1851"/>
              <a:buFont typeface="Arial"/>
              <a:buChar char="•"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Sixth head length: just below knee.</a:t>
            </a:r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1851"/>
              <a:buFont typeface="Arial"/>
              <a:buChar char="•"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Seventh head length: above ankle.</a:t>
            </a:r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1851"/>
              <a:buFont typeface="Arial"/>
              <a:buChar char="•"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Seven &amp; 1/2 (or eighth) head length: at bottom of feet.</a:t>
            </a:r>
          </a:p>
          <a:p>
            <a:endParaRPr lang="en-US" sz="18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en-US" sz="18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6338454" y="928254"/>
            <a:ext cx="2805545" cy="5541817"/>
          </a:xfrm>
          <a:prstGeom prst="rect">
            <a:avLst/>
          </a:prstGeom>
          <a:blipFill>
            <a:blip r:embed="rId3"/>
            <a:srcRect/>
            <a:stretch>
              <a:fillRect/>
            </a:stretch>
          </a:blipFill>
        </p:spPr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" y="928254"/>
            <a:ext cx="2736273" cy="5472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533400" y="914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Other Important measurements that should be noted:</a:t>
            </a:r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2286000" y="2362200"/>
            <a:ext cx="4800600" cy="3429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694"/>
              <a:buFont typeface="Arial"/>
              <a:buChar char="•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the arms are at the side, the wrist bone aligns with the groin area.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694"/>
              <a:buFont typeface="Arial"/>
              <a:buChar char="•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elbow aligns with the waistline—around or above the bellybutton.</a:t>
            </a: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694"/>
              <a:buFont typeface="Arial"/>
              <a:buChar char="•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Shoulder width, 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side-to-side,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about 2 to 2 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1/2 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heads wide.</a:t>
            </a:r>
          </a:p>
          <a:p>
            <a:endParaRPr lang="en-US" sz="24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" t="30303" r="26988" b="8333"/>
          <a:stretch/>
        </p:blipFill>
        <p:spPr bwMode="auto">
          <a:xfrm>
            <a:off x="2244053" y="152400"/>
            <a:ext cx="4690147" cy="3033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" t="31818" r="27415" b="6345"/>
          <a:stretch/>
        </p:blipFill>
        <p:spPr bwMode="auto">
          <a:xfrm>
            <a:off x="2244053" y="3429000"/>
            <a:ext cx="4633465" cy="303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82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Posemaniacs</a:t>
            </a:r>
            <a:r>
              <a:rPr lang="en-US" dirty="0" smtClean="0"/>
              <a:t>!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idea of thirty seconds drawing </a:t>
            </a:r>
            <a:r>
              <a:rPr lang="en-US" dirty="0" smtClean="0"/>
              <a:t>is to support </a:t>
            </a:r>
            <a:r>
              <a:rPr lang="en-US" dirty="0"/>
              <a:t>gesture drawing</a:t>
            </a:r>
            <a:r>
              <a:rPr lang="en-US" dirty="0" smtClean="0"/>
              <a:t>. </a:t>
            </a:r>
            <a:r>
              <a:rPr lang="en-US" dirty="0"/>
              <a:t>You will improve in recognizing aspects of figures in a short amount of time, and be able to draw </a:t>
            </a:r>
            <a:r>
              <a:rPr lang="en-US" dirty="0" smtClean="0"/>
              <a:t>accurately </a:t>
            </a:r>
            <a:r>
              <a:rPr lang="en-US" dirty="0"/>
              <a:t>with minimum lines</a:t>
            </a:r>
            <a:r>
              <a:rPr lang="en-US" dirty="0" smtClean="0"/>
              <a:t>. Making </a:t>
            </a:r>
            <a:r>
              <a:rPr lang="en-US" dirty="0"/>
              <a:t>a large of number of sketches in a small amount of time </a:t>
            </a:r>
            <a:r>
              <a:rPr lang="en-US" dirty="0" smtClean="0"/>
              <a:t>is good experience, </a:t>
            </a:r>
            <a:r>
              <a:rPr lang="en-US" dirty="0"/>
              <a:t>especially for </a:t>
            </a:r>
            <a:r>
              <a:rPr lang="en-US" dirty="0" smtClean="0"/>
              <a:t>beginners.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37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525961"/>
          </a:xfrm>
        </p:spPr>
        <p:txBody>
          <a:bodyPr/>
          <a:lstStyle/>
          <a:p>
            <a:pPr marL="463550" indent="-342900">
              <a:buFont typeface="+mj-lt"/>
              <a:buAutoNum type="arabicPeriod"/>
            </a:pPr>
            <a:r>
              <a:rPr lang="en-US" sz="2400" dirty="0" smtClean="0"/>
              <a:t>Try to complete your drawing in time.</a:t>
            </a:r>
          </a:p>
          <a:p>
            <a:pPr marL="463550" indent="-342900">
              <a:buFont typeface="+mj-lt"/>
              <a:buAutoNum type="arabicPeriod"/>
            </a:pPr>
            <a:r>
              <a:rPr lang="en-US" sz="2400" dirty="0" smtClean="0"/>
              <a:t>Think without words while sketching.</a:t>
            </a:r>
          </a:p>
          <a:p>
            <a:pPr marL="463550" indent="-342900">
              <a:buFont typeface="+mj-lt"/>
              <a:buAutoNum type="arabicPeriod"/>
            </a:pPr>
            <a:r>
              <a:rPr lang="en-US" sz="2400" dirty="0"/>
              <a:t>F</a:t>
            </a:r>
            <a:r>
              <a:rPr lang="en-US" sz="2400" dirty="0" smtClean="0"/>
              <a:t>ocus on the mass, the flow, and the center of mass, and work on details later. </a:t>
            </a:r>
          </a:p>
          <a:p>
            <a:pPr marL="463550" indent="-342900">
              <a:buFont typeface="+mj-lt"/>
              <a:buAutoNum type="arabicPeriod"/>
            </a:pPr>
            <a:r>
              <a:rPr lang="en-US" sz="2400" dirty="0" smtClean="0"/>
              <a:t>Try to keep your eyes on the screen instead of your paper.</a:t>
            </a:r>
          </a:p>
          <a:p>
            <a:pPr marL="463550" indent="-342900">
              <a:buFont typeface="+mj-lt"/>
              <a:buAutoNum type="arabicPeriod"/>
            </a:pPr>
            <a:r>
              <a:rPr lang="en-US" sz="2400" dirty="0" smtClean="0"/>
              <a:t>You will be able to draw faster if you don’t lift your pen off of the paper as you draw.</a:t>
            </a:r>
          </a:p>
          <a:p>
            <a:pPr marL="463550" indent="-342900">
              <a:buFont typeface="+mj-lt"/>
              <a:buAutoNum type="arabicPeriod"/>
            </a:pPr>
            <a:r>
              <a:rPr lang="en-US" sz="2400" dirty="0" smtClean="0"/>
              <a:t>Draw lines of the back bone and the hip to make good balance.</a:t>
            </a:r>
          </a:p>
          <a:p>
            <a:pPr marL="463550" indent="-342900">
              <a:buFont typeface="+mj-lt"/>
              <a:buAutoNum type="arabicPeriod"/>
            </a:pPr>
            <a:r>
              <a:rPr lang="en-US" sz="2400" dirty="0" smtClean="0"/>
              <a:t>Ignore details. Its impossible to draw everything. Focus on the pose.</a:t>
            </a:r>
          </a:p>
        </p:txBody>
      </p:sp>
    </p:spTree>
    <p:extLst>
      <p:ext uri="{BB962C8B-B14F-4D97-AF65-F5344CB8AC3E}">
        <p14:creationId xmlns:p14="http://schemas.microsoft.com/office/powerpoint/2010/main" val="344908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57200" y="840006"/>
            <a:ext cx="13901213" cy="472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4436" tIns="0" rIns="44436" bIns="179331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9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</a:p>
        </p:txBody>
      </p:sp>
      <p:pic>
        <p:nvPicPr>
          <p:cNvPr id="1026" name="Picture 2" descr="Gesture Drawing Step 1-Free Art Less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143000"/>
            <a:ext cx="4336584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2686" y="504371"/>
            <a:ext cx="8229600" cy="1143000"/>
          </a:xfrm>
        </p:spPr>
        <p:txBody>
          <a:bodyPr/>
          <a:lstStyle/>
          <a:p>
            <a:pPr lvl="0"/>
            <a:r>
              <a:rPr lang="en-US" alt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Step One- A line is drawn from the head to the feet.</a:t>
            </a:r>
            <a:br>
              <a:rPr lang="en-US" alt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4864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-229040"/>
            <a:ext cx="12849643" cy="458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4436" tIns="0" rIns="44436" bIns="179331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</a:p>
        </p:txBody>
      </p:sp>
      <p:pic>
        <p:nvPicPr>
          <p:cNvPr id="2050" name="Picture 2" descr="Gesture Drawing Step 2-Free Art Less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143000"/>
            <a:ext cx="4398537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Step Two- Two lines are drawn- One line indicates the shoulder position, the second line indicates the waist position.</a:t>
            </a:r>
          </a:p>
        </p:txBody>
      </p:sp>
    </p:spTree>
    <p:extLst>
      <p:ext uri="{BB962C8B-B14F-4D97-AF65-F5344CB8AC3E}">
        <p14:creationId xmlns:p14="http://schemas.microsoft.com/office/powerpoint/2010/main" val="289529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Step Three- A stick figure is drawn- with shapes for the torso, head, hands, and </a:t>
            </a:r>
            <a:r>
              <a:rPr lang="en-US" sz="2000" dirty="0" smtClean="0"/>
              <a:t>feet</a:t>
            </a:r>
            <a:r>
              <a:rPr lang="en-US" sz="2000" dirty="0"/>
              <a:t>.</a:t>
            </a:r>
          </a:p>
        </p:txBody>
      </p:sp>
      <p:pic>
        <p:nvPicPr>
          <p:cNvPr id="3074" name="Picture 2" descr="Gesture Drawing-Free Art Less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143000"/>
            <a:ext cx="4274634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61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Step Four- "Thicken" the figure to complete the gesture drawing.</a:t>
            </a:r>
            <a:br>
              <a:rPr lang="en-US" sz="2000" dirty="0"/>
            </a:br>
            <a:endParaRPr lang="en-US" sz="2000" dirty="0"/>
          </a:p>
        </p:txBody>
      </p:sp>
      <p:pic>
        <p:nvPicPr>
          <p:cNvPr id="4098" name="Picture 2" descr="Gesture Drawing Step 4-Free Art Less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417" y="838200"/>
            <a:ext cx="4522439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68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Posemaniacs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89039"/>
            <a:ext cx="8229600" cy="4525961"/>
          </a:xfrm>
        </p:spPr>
        <p:txBody>
          <a:bodyPr/>
          <a:lstStyle/>
          <a:p>
            <a:pPr marL="120650" indent="0">
              <a:buNone/>
            </a:pPr>
            <a:r>
              <a:rPr lang="en-US" sz="2800" dirty="0" smtClean="0"/>
              <a:t>ALL gesture drawings!</a:t>
            </a:r>
          </a:p>
          <a:p>
            <a:pPr marL="120650" indent="0">
              <a:buNone/>
            </a:pPr>
            <a:r>
              <a:rPr lang="en-US" sz="2800" dirty="0" smtClean="0"/>
              <a:t>ALL on a 30 second timer</a:t>
            </a:r>
          </a:p>
          <a:p>
            <a:pPr marL="120650" indent="0">
              <a:buNone/>
            </a:pPr>
            <a:endParaRPr lang="en-US" sz="2800" dirty="0" smtClean="0"/>
          </a:p>
          <a:p>
            <a:r>
              <a:rPr lang="en-US" sz="2800" dirty="0" smtClean="0"/>
              <a:t>4 Negative Space Drawings</a:t>
            </a:r>
          </a:p>
          <a:p>
            <a:r>
              <a:rPr lang="en-US" sz="2800" dirty="0" smtClean="0"/>
              <a:t>8 Musculature Drawings</a:t>
            </a:r>
          </a:p>
          <a:p>
            <a:endParaRPr lang="en-US" sz="2800" dirty="0"/>
          </a:p>
          <a:p>
            <a:r>
              <a:rPr lang="en-US" sz="2800" dirty="0" smtClean="0"/>
              <a:t>Get </a:t>
            </a:r>
            <a:r>
              <a:rPr lang="en-US" sz="2800" dirty="0" smtClean="0">
                <a:solidFill>
                  <a:srgbClr val="FF0000"/>
                </a:solidFill>
              </a:rPr>
              <a:t>two pieces</a:t>
            </a:r>
            <a:r>
              <a:rPr lang="en-US" sz="2800" dirty="0" smtClean="0"/>
              <a:t> of paper and </a:t>
            </a:r>
            <a:r>
              <a:rPr lang="en-US" sz="2800" dirty="0" smtClean="0">
                <a:solidFill>
                  <a:srgbClr val="FF0000"/>
                </a:solidFill>
              </a:rPr>
              <a:t>fold into fourths</a:t>
            </a:r>
            <a:r>
              <a:rPr lang="en-US" sz="2800" dirty="0" smtClean="0"/>
              <a:t>.  Open back up and write your </a:t>
            </a:r>
            <a:r>
              <a:rPr lang="en-US" sz="2800" dirty="0" smtClean="0">
                <a:solidFill>
                  <a:srgbClr val="FF0000"/>
                </a:solidFill>
              </a:rPr>
              <a:t>name</a:t>
            </a:r>
            <a:r>
              <a:rPr lang="en-US" sz="2800" dirty="0" smtClean="0"/>
              <a:t> on both pieces of paper.  </a:t>
            </a:r>
            <a:r>
              <a:rPr lang="en-US" sz="2800" dirty="0" smtClean="0">
                <a:solidFill>
                  <a:srgbClr val="FF0000"/>
                </a:solidFill>
              </a:rPr>
              <a:t>Label</a:t>
            </a:r>
            <a:r>
              <a:rPr lang="en-US" sz="2800" dirty="0" smtClean="0"/>
              <a:t> one piece of paper “</a:t>
            </a:r>
            <a:r>
              <a:rPr lang="en-US" sz="2800" dirty="0" smtClean="0">
                <a:solidFill>
                  <a:srgbClr val="FF0000"/>
                </a:solidFill>
              </a:rPr>
              <a:t>Negative Space Gesture Drawings</a:t>
            </a:r>
            <a:r>
              <a:rPr lang="en-US" sz="2800" dirty="0" smtClean="0"/>
              <a:t>” and the other “</a:t>
            </a:r>
            <a:r>
              <a:rPr lang="en-US" sz="2800" dirty="0" err="1" smtClean="0">
                <a:solidFill>
                  <a:srgbClr val="FF0000"/>
                </a:solidFill>
              </a:rPr>
              <a:t>Posemaniacs</a:t>
            </a:r>
            <a:r>
              <a:rPr lang="en-US" sz="2800" dirty="0" smtClean="0">
                <a:solidFill>
                  <a:srgbClr val="FF0000"/>
                </a:solidFill>
              </a:rPr>
              <a:t> Gesture Drawings</a:t>
            </a:r>
            <a:r>
              <a:rPr lang="en-US" sz="2800" dirty="0" smtClean="0"/>
              <a:t>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2251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0" t="34420" r="52175" b="20290"/>
          <a:stretch/>
        </p:blipFill>
        <p:spPr bwMode="auto">
          <a:xfrm>
            <a:off x="1219200" y="-254153"/>
            <a:ext cx="6259266" cy="7145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523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/>
        </p:nvSpPr>
        <p:spPr>
          <a:xfrm>
            <a:off x="-381000" y="-20782"/>
            <a:ext cx="4384964" cy="6858000"/>
          </a:xfrm>
          <a:prstGeom prst="rect">
            <a:avLst/>
          </a:prstGeom>
          <a:blipFill>
            <a:blip r:embed="rId3"/>
            <a:srcRect/>
            <a:stretch>
              <a:fillRect r="-84282"/>
            </a:stretch>
          </a:blipFill>
        </p:spPr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0" t="39510" r="50000" b="6944"/>
          <a:stretch/>
        </p:blipFill>
        <p:spPr bwMode="auto">
          <a:xfrm>
            <a:off x="3976047" y="380999"/>
            <a:ext cx="5244153" cy="441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10" t="32971" r="52582" b="21015"/>
          <a:stretch/>
        </p:blipFill>
        <p:spPr bwMode="auto">
          <a:xfrm>
            <a:off x="1752600" y="-16565"/>
            <a:ext cx="5105400" cy="6934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3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7" t="32789" r="51223" b="21196"/>
          <a:stretch/>
        </p:blipFill>
        <p:spPr bwMode="auto">
          <a:xfrm>
            <a:off x="1405467" y="0"/>
            <a:ext cx="6075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597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7" t="34490" r="47135" b="21296"/>
          <a:stretch/>
        </p:blipFill>
        <p:spPr bwMode="auto">
          <a:xfrm>
            <a:off x="1286932" y="0"/>
            <a:ext cx="70375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46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3" t="26514" r="42614" b="11459"/>
          <a:stretch/>
        </p:blipFill>
        <p:spPr bwMode="auto">
          <a:xfrm>
            <a:off x="1766454" y="6927"/>
            <a:ext cx="5777346" cy="6880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825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0" t="31061" r="42045" b="11553"/>
          <a:stretch/>
        </p:blipFill>
        <p:spPr bwMode="auto">
          <a:xfrm>
            <a:off x="1219200" y="228600"/>
            <a:ext cx="7010400" cy="6436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230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7" t="26086" r="42391" b="11424"/>
          <a:stretch/>
        </p:blipFill>
        <p:spPr bwMode="auto">
          <a:xfrm>
            <a:off x="990600" y="-1"/>
            <a:ext cx="6781800" cy="68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07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4" t="30073" r="43886" b="11594"/>
          <a:stretch/>
        </p:blipFill>
        <p:spPr bwMode="auto">
          <a:xfrm>
            <a:off x="914399" y="19878"/>
            <a:ext cx="7199143" cy="6838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583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3" t="29710" r="46060" b="8514"/>
          <a:stretch/>
        </p:blipFill>
        <p:spPr bwMode="auto">
          <a:xfrm>
            <a:off x="609600" y="77540"/>
            <a:ext cx="7391400" cy="67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917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0" t="18523" r="44293" b="18977"/>
          <a:stretch/>
        </p:blipFill>
        <p:spPr bwMode="auto">
          <a:xfrm>
            <a:off x="2178697" y="37530"/>
            <a:ext cx="5060303" cy="6846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204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7" t="23551" r="54348" b="15579"/>
          <a:stretch/>
        </p:blipFill>
        <p:spPr bwMode="auto">
          <a:xfrm>
            <a:off x="1676400" y="-1066800"/>
            <a:ext cx="5615609" cy="7457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606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UNDERSTANDING ANATOMY: part I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57" b="67780"/>
          <a:stretch/>
        </p:blipFill>
        <p:spPr bwMode="auto">
          <a:xfrm>
            <a:off x="152400" y="304799"/>
            <a:ext cx="8077200" cy="6401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98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2" t="21196" r="45924" b="12137"/>
          <a:stretch/>
        </p:blipFill>
        <p:spPr bwMode="auto">
          <a:xfrm>
            <a:off x="2348948" y="668"/>
            <a:ext cx="4267200" cy="6857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660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thevirtualinstructor.com/gesturedrawing.html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Gesture Drawing Video</a:t>
            </a:r>
            <a:br>
              <a:rPr lang="en-US" dirty="0" smtClean="0"/>
            </a:br>
            <a:r>
              <a:rPr lang="en-US" sz="1600" dirty="0" smtClean="0"/>
              <a:t>(9:00 minutes)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7002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hlinkClick r:id="rId2"/>
              </a:rPr>
              <a:t>http://</a:t>
            </a:r>
            <a:r>
              <a:rPr lang="en-US" u="sng" dirty="0" smtClean="0">
                <a:hlinkClick r:id="rId2"/>
              </a:rPr>
              <a:t>www.youtube.com/watch?v=5AMufOx4Hgk&amp;safe=active#t=176</a:t>
            </a:r>
            <a:r>
              <a:rPr lang="en-US" u="sng" dirty="0" smtClean="0"/>
              <a:t> </a:t>
            </a:r>
            <a:br>
              <a:rPr lang="en-US" u="sng" dirty="0" smtClean="0"/>
            </a:b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dirty="0" smtClean="0"/>
              <a:t>Gesture Drawing Video #2</a:t>
            </a:r>
            <a:br>
              <a:rPr lang="en-US" dirty="0" smtClean="0"/>
            </a:br>
            <a:r>
              <a:rPr lang="en-US" sz="1400" dirty="0" smtClean="0"/>
              <a:t>(4:30 minutes)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0467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hlinkClick r:id="rId2"/>
              </a:rPr>
              <a:t>http://</a:t>
            </a:r>
            <a:r>
              <a:rPr lang="en-US" u="sng" dirty="0" smtClean="0">
                <a:hlinkClick r:id="rId2"/>
              </a:rPr>
              <a:t>www.posemaniacs.com/thirtysecond</a:t>
            </a: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u="sng" dirty="0"/>
              <a:t/>
            </a:r>
            <a:br>
              <a:rPr lang="en-US" u="sng" dirty="0"/>
            </a:br>
            <a:r>
              <a:rPr lang="en-US" dirty="0" err="1" smtClean="0"/>
              <a:t>Posemaniacs</a:t>
            </a:r>
            <a:r>
              <a:rPr lang="en-US" dirty="0" smtClean="0"/>
              <a:t>!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61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hlinkClick r:id="rId2"/>
              </a:rPr>
              <a:t>http://www.youtube.com/watch?feature=player_embedded&amp;v=xdNQR7xYW5k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3048000"/>
            <a:ext cx="8229600" cy="4525961"/>
          </a:xfrm>
        </p:spPr>
        <p:txBody>
          <a:bodyPr/>
          <a:lstStyle/>
          <a:p>
            <a:r>
              <a:rPr lang="en-US" dirty="0" smtClean="0"/>
              <a:t>Human Figure Proportion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74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UNDERSTANDING ANATOMY: part I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00"/>
          <a:stretch/>
        </p:blipFill>
        <p:spPr bwMode="auto">
          <a:xfrm>
            <a:off x="1676400" y="25630908"/>
            <a:ext cx="7010400" cy="8791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" t="30303" r="26988" b="8333"/>
          <a:stretch/>
        </p:blipFill>
        <p:spPr bwMode="auto">
          <a:xfrm>
            <a:off x="76200" y="554182"/>
            <a:ext cx="8804947" cy="5694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567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" t="31818" r="27415" b="6345"/>
          <a:stretch/>
        </p:blipFill>
        <p:spPr bwMode="auto">
          <a:xfrm>
            <a:off x="166255" y="76200"/>
            <a:ext cx="873441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987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1" t="26704" r="30824" b="5398"/>
          <a:stretch/>
        </p:blipFill>
        <p:spPr bwMode="auto">
          <a:xfrm>
            <a:off x="533400" y="228599"/>
            <a:ext cx="8001000" cy="6409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126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2" t="35985" r="29829" b="24621"/>
          <a:stretch/>
        </p:blipFill>
        <p:spPr bwMode="auto">
          <a:xfrm>
            <a:off x="304800" y="304800"/>
            <a:ext cx="855345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057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9" t="27841" r="31818" b="5020"/>
          <a:stretch/>
        </p:blipFill>
        <p:spPr bwMode="auto">
          <a:xfrm>
            <a:off x="533400" y="152400"/>
            <a:ext cx="8057424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753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5" t="29356" r="31107" b="14678"/>
          <a:stretch/>
        </p:blipFill>
        <p:spPr bwMode="auto">
          <a:xfrm>
            <a:off x="228600" y="228600"/>
            <a:ext cx="8686800" cy="5781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202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Theme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4F81BD"/>
      </a:accent4>
      <a:accent5>
        <a:srgbClr val="C0504D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1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4F81BD"/>
      </a:accent4>
      <a:accent5>
        <a:srgbClr val="C0504D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444</Words>
  <Application>Microsoft Office PowerPoint</Application>
  <PresentationFormat>On-screen Show (4:3)</PresentationFormat>
  <Paragraphs>45</Paragraphs>
  <Slides>34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Custom Theme</vt:lpstr>
      <vt:lpstr>Custom Theme</vt:lpstr>
      <vt:lpstr>Human Proportions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Other Important measurements that should be noted:</vt:lpstr>
      <vt:lpstr>PowerPoint Presentation</vt:lpstr>
      <vt:lpstr>Posemaniacs! </vt:lpstr>
      <vt:lpstr>Tips</vt:lpstr>
      <vt:lpstr>Step One- A line is drawn from the head to the feet. </vt:lpstr>
      <vt:lpstr>Step Two- Two lines are drawn- One line indicates the shoulder position, the second line indicates the waist position.</vt:lpstr>
      <vt:lpstr>Step Three- A stick figure is drawn- with shapes for the torso, head, hands, and feet.</vt:lpstr>
      <vt:lpstr>Step Four- "Thicken" the figure to complete the gesture drawing. </vt:lpstr>
      <vt:lpstr>Posemaniacs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http://thevirtualinstructor.com/gesturedrawing.html  Gesture Drawing Video (9:00 minutes)</vt:lpstr>
      <vt:lpstr>http://www.youtube.com/watch?v=5AMufOx4Hgk&amp;safe=active#t=176   Gesture Drawing Video #2 (4:30 minutes)</vt:lpstr>
      <vt:lpstr>http://www.posemaniacs.com/thirtysecond  Posemaniacs!  </vt:lpstr>
      <vt:lpstr>http://www.youtube.com/watch?feature=player_embedded&amp;v=xdNQR7xYW5k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 Drawing and Human Proportions</dc:title>
  <dc:creator>Swader, Heather</dc:creator>
  <cp:lastModifiedBy>Swader, Heather</cp:lastModifiedBy>
  <cp:revision>19</cp:revision>
  <cp:lastPrinted>2013-11-21T19:02:40Z</cp:lastPrinted>
  <dcterms:modified xsi:type="dcterms:W3CDTF">2015-05-01T13:12:30Z</dcterms:modified>
</cp:coreProperties>
</file>