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0" r:id="rId1"/>
  </p:sldMasterIdLst>
  <p:notesMasterIdLst>
    <p:notesMasterId r:id="rId10"/>
  </p:notesMasterIdLst>
  <p:sldIdLst>
    <p:sldId id="263" r:id="rId2"/>
    <p:sldId id="256" r:id="rId3"/>
    <p:sldId id="257" r:id="rId4"/>
    <p:sldId id="258" r:id="rId5"/>
    <p:sldId id="262" r:id="rId6"/>
    <p:sldId id="264" r:id="rId7"/>
    <p:sldId id="259" r:id="rId8"/>
    <p:sldId id="260" r:id="rId9"/>
  </p:sldIdLst>
  <p:sldSz cx="12252325" cy="6858000"/>
  <p:notesSz cx="6858000" cy="9144000"/>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a:srgbClr val="5F7791"/>
    <a:srgbClr val="5F77B0"/>
    <a:srgbClr val="D05400"/>
    <a:srgbClr val="FD450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5" autoAdjust="0"/>
    <p:restoredTop sz="86385" autoAdjust="0"/>
  </p:normalViewPr>
  <p:slideViewPr>
    <p:cSldViewPr>
      <p:cViewPr>
        <p:scale>
          <a:sx n="59" d="100"/>
          <a:sy n="59" d="100"/>
        </p:scale>
        <p:origin x="-72" y="-354"/>
      </p:cViewPr>
      <p:guideLst>
        <p:guide orient="horz" pos="2160"/>
        <p:guide pos="3859"/>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93B334A-F19D-4501-9FE5-50B5609D3CCC}" type="datetimeFigureOut">
              <a:rPr lang="en-US"/>
              <a:pPr>
                <a:defRPr/>
              </a:pPr>
              <a:t>3/12/2015</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2811832-0994-4A41-8FF4-0CD1C9196E4D}" type="slidenum">
              <a:rPr lang="en-US"/>
              <a:pPr>
                <a:defRPr/>
              </a:pPr>
              <a:t>‹#›</a:t>
            </a:fld>
            <a:endParaRPr lang="en-US"/>
          </a:p>
        </p:txBody>
      </p:sp>
    </p:spTree>
    <p:extLst>
      <p:ext uri="{BB962C8B-B14F-4D97-AF65-F5344CB8AC3E}">
        <p14:creationId xmlns:p14="http://schemas.microsoft.com/office/powerpoint/2010/main" val="115829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689193" y="5349903"/>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Title 28"/>
          <p:cNvSpPr>
            <a:spLocks noGrp="1"/>
          </p:cNvSpPr>
          <p:nvPr>
            <p:ph type="ctrTitle"/>
          </p:nvPr>
        </p:nvSpPr>
        <p:spPr>
          <a:xfrm>
            <a:off x="510513" y="4853412"/>
            <a:ext cx="11333401"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10513" y="3886200"/>
            <a:ext cx="11333401"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1026775" y="6473825"/>
            <a:ext cx="1017588" cy="247650"/>
          </a:xfrm>
        </p:spPr>
        <p:txBody>
          <a:bodyPr/>
          <a:lstStyle>
            <a:lvl1pPr>
              <a:defRPr/>
            </a:lvl1pPr>
          </a:lstStyle>
          <a:p>
            <a:pPr>
              <a:defRPr/>
            </a:pPr>
            <a:fld id="{077EC836-29F6-47BE-A724-860399C564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D5C2C06-EEEC-457A-A1CB-2E7A61886A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9244" y="549277"/>
            <a:ext cx="245046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616" y="549277"/>
            <a:ext cx="837242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FD89E0-7534-4C3F-9733-F0B0CFF549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3"/>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8265" y="1600203"/>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659D17D6-C1F0-438E-A35B-DE7E129A708C}" type="slidenum">
              <a:rPr/>
              <a:pPr>
                <a:def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0"/>
            <a:ext cx="1102709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16" y="3938589"/>
            <a:ext cx="1102709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04E1B8B8-410F-4C6B-9F70-63A48FA68F4F}" type="slidenum">
              <a:rPr/>
              <a:pPr>
                <a:def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3"/>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28265" y="1600203"/>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pPr>
              <a:defRPr/>
            </a:pPr>
            <a:fld id="{A6E2893B-316B-4756-8B52-7E911B81884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4799013" y="76200"/>
            <a:ext cx="387985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1026775" y="6473825"/>
            <a:ext cx="1017588" cy="247650"/>
          </a:xfrm>
        </p:spPr>
        <p:txBody>
          <a:bodyPr/>
          <a:lstStyle>
            <a:lvl1pPr>
              <a:defRPr/>
            </a:lvl1pPr>
          </a:lstStyle>
          <a:p>
            <a:pPr>
              <a:defRPr/>
            </a:pPr>
            <a:fld id="{724BAD48-2C62-4EA0-B5B7-A99644EE8B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689193" y="3444903"/>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6" name="Text Placeholder 5"/>
          <p:cNvSpPr>
            <a:spLocks noGrp="1"/>
          </p:cNvSpPr>
          <p:nvPr>
            <p:ph type="body" idx="1"/>
          </p:nvPr>
        </p:nvSpPr>
        <p:spPr>
          <a:xfrm>
            <a:off x="510513" y="1676400"/>
            <a:ext cx="11333401"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1824" y="2947086"/>
            <a:ext cx="11639709"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0B03607-A8D5-4AFA-BEC3-BBE908DD4A1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4327" y="457200"/>
            <a:ext cx="11639709"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8411" y="1600200"/>
            <a:ext cx="5615649"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228265" y="1600200"/>
            <a:ext cx="5819854"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32C63FC-DAD9-432C-970C-AF22F8DC21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689193" y="6019801"/>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Title 28"/>
          <p:cNvSpPr>
            <a:spLocks noGrp="1"/>
          </p:cNvSpPr>
          <p:nvPr>
            <p:ph type="title"/>
          </p:nvPr>
        </p:nvSpPr>
        <p:spPr>
          <a:xfrm>
            <a:off x="408411" y="5410200"/>
            <a:ext cx="11537606"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7115" y="666750"/>
            <a:ext cx="5749047"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224012" y="666750"/>
            <a:ext cx="5751305"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7115" y="1316038"/>
            <a:ext cx="5749047"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228976" y="1316038"/>
            <a:ext cx="5746340"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1026775" y="6477000"/>
            <a:ext cx="1020763" cy="247650"/>
          </a:xfrm>
        </p:spPr>
        <p:txBody>
          <a:bodyPr/>
          <a:lstStyle>
            <a:lvl1pPr>
              <a:defRPr/>
            </a:lvl1pPr>
          </a:lstStyle>
          <a:p>
            <a:pPr>
              <a:defRPr/>
            </a:pPr>
            <a:fld id="{2BC448B6-C06B-47C0-AE28-1FE71DB9E5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4327" y="457200"/>
            <a:ext cx="11639709"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93B0B30-5323-440F-BDFE-D2A331FF42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710429E7-0C36-435B-B8AE-16EA72EB11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689193" y="5849118"/>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Title 11"/>
          <p:cNvSpPr>
            <a:spLocks noGrp="1"/>
          </p:cNvSpPr>
          <p:nvPr>
            <p:ph type="title"/>
          </p:nvPr>
        </p:nvSpPr>
        <p:spPr>
          <a:xfrm>
            <a:off x="612616" y="5486400"/>
            <a:ext cx="11333401"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12617" y="609600"/>
            <a:ext cx="4030931"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90319" y="609600"/>
            <a:ext cx="7155698"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075A605-B2F6-4578-96AB-0D70AB0DA5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96724" y="616634"/>
            <a:ext cx="6738779"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10513" y="4993760"/>
            <a:ext cx="7861909"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10513" y="5533218"/>
            <a:ext cx="7861909"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153DA08E-B3D5-46EF-B3F9-E6D9EB067C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9193" y="1050899"/>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029" name="Text Placeholder 7"/>
          <p:cNvSpPr>
            <a:spLocks noGrp="1"/>
          </p:cNvSpPr>
          <p:nvPr>
            <p:ph type="body" idx="1"/>
          </p:nvPr>
        </p:nvSpPr>
        <p:spPr bwMode="auto">
          <a:xfrm>
            <a:off x="407988" y="1554163"/>
            <a:ext cx="1163955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78863" y="76200"/>
            <a:ext cx="3368675" cy="288925"/>
          </a:xfrm>
          <a:prstGeom prst="rect">
            <a:avLst/>
          </a:prstGeom>
        </p:spPr>
        <p:txBody>
          <a:bodyPr vert="horz"/>
          <a:lstStyle>
            <a:lvl1pPr algn="l" eaLnBrk="1" latinLnBrk="0" hangingPunct="1">
              <a:defRPr kumimoji="0" sz="1200">
                <a:solidFill>
                  <a:schemeClr val="accent1">
                    <a:shade val="75000"/>
                  </a:schemeClr>
                </a:solidFill>
                <a:cs typeface="+mn-cs"/>
              </a:defRPr>
            </a:lvl1pPr>
          </a:lstStyle>
          <a:p>
            <a:pPr>
              <a:defRPr/>
            </a:pPr>
            <a:endParaRPr lang="en-US"/>
          </a:p>
        </p:txBody>
      </p:sp>
      <p:sp>
        <p:nvSpPr>
          <p:cNvPr id="28" name="Footer Placeholder 27"/>
          <p:cNvSpPr>
            <a:spLocks noGrp="1"/>
          </p:cNvSpPr>
          <p:nvPr>
            <p:ph type="ftr" sz="quarter" idx="3"/>
          </p:nvPr>
        </p:nvSpPr>
        <p:spPr>
          <a:xfrm>
            <a:off x="4186238" y="76200"/>
            <a:ext cx="4492625" cy="28892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endParaRPr lang="en-US"/>
          </a:p>
        </p:txBody>
      </p:sp>
      <p:sp>
        <p:nvSpPr>
          <p:cNvPr id="5" name="Slide Number Placeholder 4"/>
          <p:cNvSpPr>
            <a:spLocks noGrp="1"/>
          </p:cNvSpPr>
          <p:nvPr>
            <p:ph type="sldNum" sz="quarter" idx="4"/>
          </p:nvPr>
        </p:nvSpPr>
        <p:spPr>
          <a:xfrm>
            <a:off x="11026775" y="6477000"/>
            <a:ext cx="1020763" cy="24447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fld id="{445AB5D9-54D3-450E-9AC9-6ED2B8200554}" type="slidenum">
              <a:rPr lang="en-US"/>
              <a:pPr>
                <a:defRPr/>
              </a:pPr>
              <a:t>‹#›</a:t>
            </a:fld>
            <a:endParaRPr lang="en-US"/>
          </a:p>
        </p:txBody>
      </p:sp>
      <p:sp>
        <p:nvSpPr>
          <p:cNvPr id="10" name="Title Placeholder 9"/>
          <p:cNvSpPr>
            <a:spLocks noGrp="1"/>
          </p:cNvSpPr>
          <p:nvPr>
            <p:ph type="title"/>
          </p:nvPr>
        </p:nvSpPr>
        <p:spPr>
          <a:xfrm>
            <a:off x="407988" y="457200"/>
            <a:ext cx="1163955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9193" y="1050899"/>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Straight Connector 11"/>
          <p:cNvSpPr>
            <a:spLocks noChangeShapeType="1"/>
          </p:cNvSpPr>
          <p:nvPr/>
        </p:nvSpPr>
        <p:spPr bwMode="auto">
          <a:xfrm>
            <a:off x="689193" y="1057987"/>
            <a:ext cx="1156313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4" r:id="rId4"/>
    <p:sldLayoutId id="2147484208" r:id="rId5"/>
    <p:sldLayoutId id="2147484203" r:id="rId6"/>
    <p:sldLayoutId id="2147484209" r:id="rId7"/>
    <p:sldLayoutId id="2147484210" r:id="rId8"/>
    <p:sldLayoutId id="2147484211" r:id="rId9"/>
    <p:sldLayoutId id="2147484202" r:id="rId10"/>
    <p:sldLayoutId id="2147484212" r:id="rId11"/>
    <p:sldLayoutId id="2147484213" r:id="rId12"/>
    <p:sldLayoutId id="2147484214" r:id="rId13"/>
    <p:sldLayoutId id="2147484215" r:id="rId14"/>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hyperlink" Target="http://www.jimrosenquist-artist.com/?q=node/247" TargetMode="External"/><Relationship Id="rId13" Type="http://schemas.openxmlformats.org/officeDocument/2006/relationships/slide" Target="slide4.xml"/><Relationship Id="rId18" Type="http://schemas.openxmlformats.org/officeDocument/2006/relationships/hyperlink" Target="http://uploads5.wikipaintings.org/images/roy-lichtenstein/cape-cod-still-life-1972(1).jpg" TargetMode="External"/><Relationship Id="rId3" Type="http://schemas.openxmlformats.org/officeDocument/2006/relationships/hyperlink" Target="http://www.youtube.com/watch?v=95jaih5Zhwk" TargetMode="External"/><Relationship Id="rId7" Type="http://schemas.openxmlformats.org/officeDocument/2006/relationships/hyperlink" Target="http://www.youtube.com/watch?v=dZF0J0UCqUg" TargetMode="External"/><Relationship Id="rId12" Type="http://schemas.openxmlformats.org/officeDocument/2006/relationships/slide" Target="slide3.xml"/><Relationship Id="rId17" Type="http://schemas.openxmlformats.org/officeDocument/2006/relationships/image" Target="../media/image5.jpeg"/><Relationship Id="rId2" Type="http://schemas.openxmlformats.org/officeDocument/2006/relationships/hyperlink" Target="http://www.audreyflack.com/af/index.php?name=dyetransferphotos&amp;directory=.&amp;currentPic=16" TargetMode="External"/><Relationship Id="rId16" Type="http://schemas.openxmlformats.org/officeDocument/2006/relationships/slide" Target="slide7.xml"/><Relationship Id="rId20" Type="http://schemas.openxmlformats.org/officeDocument/2006/relationships/hyperlink" Target="http://www.wikipaintings.org/en/roy-lichtenstein/cape-cod-still-life-1972" TargetMode="External"/><Relationship Id="rId1" Type="http://schemas.openxmlformats.org/officeDocument/2006/relationships/slideLayout" Target="../slideLayouts/slideLayout12.xml"/><Relationship Id="rId6" Type="http://schemas.openxmlformats.org/officeDocument/2006/relationships/hyperlink" Target="http://www.nationalgallery.org.uk/artists/jan-davidsz.-de-heem" TargetMode="External"/><Relationship Id="rId11" Type="http://schemas.openxmlformats.org/officeDocument/2006/relationships/slide" Target="slide2.xml"/><Relationship Id="rId5" Type="http://schemas.openxmlformats.org/officeDocument/2006/relationships/hyperlink" Target="http://www.youtube.com/watch?v=-KyJ4-Tr2NA" TargetMode="External"/><Relationship Id="rId15" Type="http://schemas.openxmlformats.org/officeDocument/2006/relationships/slide" Target="slide8.xml"/><Relationship Id="rId10" Type="http://schemas.openxmlformats.org/officeDocument/2006/relationships/hyperlink" Target="http://www.youtube.com/watch?v=4Y-bmFVVUSg" TargetMode="External"/><Relationship Id="rId19" Type="http://schemas.openxmlformats.org/officeDocument/2006/relationships/image" Target="../media/image6.jpeg"/><Relationship Id="rId4" Type="http://schemas.openxmlformats.org/officeDocument/2006/relationships/hyperlink" Target="http://www.abcgallery.com/C/cezanne/cezanne-2.html" TargetMode="External"/><Relationship Id="rId9" Type="http://schemas.openxmlformats.org/officeDocument/2006/relationships/hyperlink" Target="http://janetkelly.hubpages.com/hub/A-Series-of-Women-Artists-Clara-Peeters" TargetMode="Externa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hyperlink" Target="http://www.bcps.org/offices/lis/models/slamdunks/stilllife/resource1.docx" TargetMode="Externa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3" Type="http://schemas.openxmlformats.org/officeDocument/2006/relationships/hyperlink" Target="http://www.scoop.it/t/still-life-drawing-media-and-composition/p/2196047251/outstanding-composition-of-still-life-photography-lava360" TargetMode="External"/><Relationship Id="rId7" Type="http://schemas.openxmlformats.org/officeDocument/2006/relationships/hyperlink" Target="http://www.nga.gov/kids/zone/index.htm" TargetMode="External"/><Relationship Id="rId12" Type="http://schemas.openxmlformats.org/officeDocument/2006/relationships/slide" Target="slide8.xml"/><Relationship Id="rId2" Type="http://schemas.openxmlformats.org/officeDocument/2006/relationships/hyperlink" Target="http://www.nga.gov/feature/artnation/still_life/index.htm" TargetMode="External"/><Relationship Id="rId1" Type="http://schemas.openxmlformats.org/officeDocument/2006/relationships/slideLayout" Target="../slideLayouts/slideLayout14.xml"/><Relationship Id="rId6" Type="http://schemas.openxmlformats.org/officeDocument/2006/relationships/hyperlink" Target="http://www.moma.org/collection/artist_index.php?start_initial=A&amp;end_initial=A&amp;unparsed_search=2" TargetMode="External"/><Relationship Id="rId11" Type="http://schemas.openxmlformats.org/officeDocument/2006/relationships/slide" Target="slide6.xml"/><Relationship Id="rId5" Type="http://schemas.openxmlformats.org/officeDocument/2006/relationships/hyperlink" Target="http://www.metmuseum.org/toah/hi/hi_still.htm" TargetMode="External"/><Relationship Id="rId15" Type="http://schemas.openxmlformats.org/officeDocument/2006/relationships/image" Target="../media/image11.jpeg"/><Relationship Id="rId10" Type="http://schemas.openxmlformats.org/officeDocument/2006/relationships/slide" Target="slide4.xml"/><Relationship Id="rId4" Type="http://schemas.openxmlformats.org/officeDocument/2006/relationships/hyperlink" Target="http://zanskaszone.edu.glogster.com/still-life-drawing/" TargetMode="External"/><Relationship Id="rId9" Type="http://schemas.openxmlformats.org/officeDocument/2006/relationships/slide" Target="slide3.xml"/><Relationship Id="rId14" Type="http://schemas.openxmlformats.org/officeDocument/2006/relationships/hyperlink" Target="http://www.audreyflack.com/af/?name=dyetransferphotos&amp;directory=.&amp;currentPic=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Shading Still Life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a still life?</a:t>
            </a:r>
          </a:p>
          <a:p>
            <a:r>
              <a:rPr lang="en-US" dirty="0" smtClean="0"/>
              <a:t>How do you compose a still life into a drawing with good composition?</a:t>
            </a:r>
          </a:p>
          <a:p>
            <a:r>
              <a:rPr lang="en-US" dirty="0" smtClean="0"/>
              <a:t>What is the purpose of cropping?</a:t>
            </a:r>
          </a:p>
          <a:p>
            <a:r>
              <a:rPr lang="en-US" dirty="0" smtClean="0"/>
              <a:t>How do you show value in drawing a still life?</a:t>
            </a:r>
          </a:p>
          <a:p>
            <a:r>
              <a:rPr lang="en-US" dirty="0" smtClean="0"/>
              <a:t>How do you make objects look three-dimensional when drawing them on a two-dimensional surface?</a:t>
            </a:r>
          </a:p>
          <a:p>
            <a:r>
              <a:rPr lang="en-US" dirty="0" smtClean="0"/>
              <a:t>How do the elements and principles play an important part in creating “good” artwork?</a:t>
            </a:r>
          </a:p>
          <a:p>
            <a:endParaRPr lang="en-US" dirty="0"/>
          </a:p>
        </p:txBody>
      </p:sp>
    </p:spTree>
    <p:extLst>
      <p:ext uri="{BB962C8B-B14F-4D97-AF65-F5344CB8AC3E}">
        <p14:creationId xmlns:p14="http://schemas.microsoft.com/office/powerpoint/2010/main" val="315123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258762" y="609600"/>
            <a:ext cx="4800599" cy="579438"/>
          </a:xfrm>
        </p:spPr>
        <p:txBody>
          <a:bodyPr/>
          <a:lstStyle/>
          <a:p>
            <a:pPr eaLnBrk="1" fontAlgn="auto" hangingPunct="1">
              <a:spcBef>
                <a:spcPts val="0"/>
              </a:spcBef>
              <a:spcAft>
                <a:spcPts val="0"/>
              </a:spcAft>
              <a:defRPr/>
            </a:pPr>
            <a:r>
              <a:rPr sz="2800" dirty="0">
                <a:solidFill>
                  <a:schemeClr val="tx2">
                    <a:shade val="85000"/>
                    <a:satMod val="150000"/>
                  </a:schemeClr>
                </a:solidFill>
              </a:rPr>
              <a:t>1. </a:t>
            </a:r>
            <a:r>
              <a:rPr sz="2800" dirty="0" smtClean="0">
                <a:solidFill>
                  <a:schemeClr val="tx2">
                    <a:shade val="85000"/>
                    <a:satMod val="150000"/>
                  </a:schemeClr>
                </a:solidFill>
              </a:rPr>
              <a:t>Question</a:t>
            </a:r>
            <a:endParaRPr sz="2800" dirty="0">
              <a:solidFill>
                <a:schemeClr val="tx2">
                  <a:shade val="85000"/>
                  <a:satMod val="150000"/>
                </a:schemeClr>
              </a:solidFill>
            </a:endParaRPr>
          </a:p>
        </p:txBody>
      </p:sp>
      <p:sp>
        <p:nvSpPr>
          <p:cNvPr id="17410" name="Rectangle 10"/>
          <p:cNvSpPr>
            <a:spLocks noGrp="1" noChangeArrowheads="1"/>
          </p:cNvSpPr>
          <p:nvPr>
            <p:ph type="body" sz="half" idx="1"/>
          </p:nvPr>
        </p:nvSpPr>
        <p:spPr>
          <a:xfrm>
            <a:off x="487363" y="1295400"/>
            <a:ext cx="5411787" cy="4572000"/>
          </a:xfrm>
        </p:spPr>
        <p:txBody>
          <a:bodyPr/>
          <a:lstStyle/>
          <a:p>
            <a:pPr eaLnBrk="1" hangingPunct="1">
              <a:lnSpc>
                <a:spcPct val="80000"/>
              </a:lnSpc>
              <a:buFont typeface="Wingdings 2" pitchFamily="18" charset="2"/>
              <a:buNone/>
            </a:pPr>
            <a:r>
              <a:rPr lang="en-US" sz="2000" b="1" dirty="0" smtClean="0"/>
              <a:t> Still life</a:t>
            </a:r>
            <a:r>
              <a:rPr lang="en-US" sz="2000" dirty="0" smtClean="0"/>
              <a:t> </a:t>
            </a:r>
            <a:r>
              <a:rPr lang="en-US" sz="2000" b="1" dirty="0" smtClean="0"/>
              <a:t>art </a:t>
            </a:r>
            <a:r>
              <a:rPr lang="en-US" sz="2000" dirty="0" smtClean="0"/>
              <a:t>is the composition and arrangement of objects that are not alive and cannot move.  The practice of creating still life art develops and strengthens your natural level of drawing ability.  It improves your observation and rendering of shape, tone, color, pattern and texture in a range of different media. </a:t>
            </a:r>
          </a:p>
          <a:p>
            <a:pPr eaLnBrk="1" hangingPunct="1">
              <a:lnSpc>
                <a:spcPct val="80000"/>
              </a:lnSpc>
              <a:buFont typeface="Wingdings 2" pitchFamily="18" charset="2"/>
              <a:buNone/>
            </a:pPr>
            <a:endParaRPr lang="en-US" sz="2000" dirty="0" smtClean="0"/>
          </a:p>
          <a:p>
            <a:pPr eaLnBrk="1" hangingPunct="1">
              <a:lnSpc>
                <a:spcPct val="80000"/>
              </a:lnSpc>
              <a:buFont typeface="Wingdings 2" pitchFamily="18" charset="2"/>
              <a:buNone/>
            </a:pPr>
            <a:r>
              <a:rPr lang="en-US" sz="2000" dirty="0" smtClean="0"/>
              <a:t>Examine the pictures on the right to discuss how the artist arranged the visual elements into a final still life composition.  Why is the arrangement of the objects important?  </a:t>
            </a:r>
          </a:p>
          <a:p>
            <a:pPr eaLnBrk="1" hangingPunct="1">
              <a:lnSpc>
                <a:spcPct val="80000"/>
              </a:lnSpc>
              <a:buNone/>
            </a:pPr>
            <a:r>
              <a:rPr lang="en-US" sz="2000" dirty="0" smtClean="0"/>
              <a:t/>
            </a:r>
            <a:br>
              <a:rPr lang="en-US" sz="2000" dirty="0" smtClean="0"/>
            </a:br>
            <a:endParaRPr lang="en-US" sz="2000" dirty="0" smtClean="0"/>
          </a:p>
          <a:p>
            <a:pPr eaLnBrk="1" hangingPunct="1">
              <a:lnSpc>
                <a:spcPct val="80000"/>
              </a:lnSpc>
              <a:buFontTx/>
              <a:buNone/>
            </a:pPr>
            <a:r>
              <a:rPr lang="en-US" sz="1800" dirty="0" smtClean="0"/>
              <a:t/>
            </a:r>
            <a:br>
              <a:rPr lang="en-US" sz="1800" dirty="0" smtClean="0"/>
            </a:br>
            <a:endParaRPr lang="en-US" sz="1800" dirty="0" smtClean="0"/>
          </a:p>
          <a:p>
            <a:pPr eaLnBrk="1" hangingPunct="1">
              <a:lnSpc>
                <a:spcPct val="80000"/>
              </a:lnSpc>
              <a:buFontTx/>
              <a:buNone/>
            </a:pPr>
            <a:r>
              <a:rPr lang="en-US" sz="1800" dirty="0" smtClean="0"/>
              <a:t/>
            </a:r>
            <a:br>
              <a:rPr lang="en-US" sz="1800" dirty="0" smtClean="0"/>
            </a:br>
            <a:endParaRPr lang="en-US" sz="1800" dirty="0" smtClean="0"/>
          </a:p>
          <a:p>
            <a:pPr eaLnBrk="1" hangingPunct="1">
              <a:lnSpc>
                <a:spcPct val="80000"/>
              </a:lnSpc>
              <a:buFontTx/>
              <a:buNone/>
            </a:pPr>
            <a:r>
              <a:rPr lang="en-US" sz="1800" dirty="0" smtClean="0"/>
              <a:t> </a:t>
            </a:r>
          </a:p>
          <a:p>
            <a:pPr eaLnBrk="1" hangingPunct="1">
              <a:lnSpc>
                <a:spcPct val="80000"/>
              </a:lnSpc>
              <a:spcBef>
                <a:spcPct val="0"/>
              </a:spcBef>
              <a:buFontTx/>
              <a:buNone/>
            </a:pPr>
            <a:endParaRPr lang="en-US" sz="1600" dirty="0" smtClean="0"/>
          </a:p>
          <a:p>
            <a:pPr eaLnBrk="1" hangingPunct="1">
              <a:lnSpc>
                <a:spcPct val="80000"/>
              </a:lnSpc>
              <a:spcBef>
                <a:spcPct val="0"/>
              </a:spcBef>
              <a:buFontTx/>
              <a:buNone/>
            </a:pPr>
            <a:endParaRPr lang="en-US" sz="1600" dirty="0" smtClean="0"/>
          </a:p>
          <a:p>
            <a:pPr eaLnBrk="1" hangingPunct="1">
              <a:lnSpc>
                <a:spcPct val="80000"/>
              </a:lnSpc>
              <a:spcBef>
                <a:spcPct val="0"/>
              </a:spcBef>
              <a:buFontTx/>
              <a:buNone/>
            </a:pPr>
            <a:endParaRPr lang="en-US" sz="1600" dirty="0" smtClean="0"/>
          </a:p>
          <a:p>
            <a:pPr eaLnBrk="1" hangingPunct="1">
              <a:lnSpc>
                <a:spcPct val="80000"/>
              </a:lnSpc>
              <a:spcBef>
                <a:spcPct val="0"/>
              </a:spcBef>
              <a:buFontTx/>
              <a:buNone/>
            </a:pPr>
            <a:endParaRPr lang="en-US" sz="2800" b="1" dirty="0" smtClean="0">
              <a:solidFill>
                <a:srgbClr val="D05400"/>
              </a:solidFill>
            </a:endParaRPr>
          </a:p>
          <a:p>
            <a:pPr eaLnBrk="1" hangingPunct="1">
              <a:lnSpc>
                <a:spcPct val="80000"/>
              </a:lnSpc>
              <a:spcBef>
                <a:spcPct val="0"/>
              </a:spcBef>
              <a:buFontTx/>
              <a:buNone/>
            </a:pPr>
            <a:endParaRPr lang="en-US" sz="1800" dirty="0" smtClean="0"/>
          </a:p>
        </p:txBody>
      </p:sp>
      <p:sp>
        <p:nvSpPr>
          <p:cNvPr id="2060" name="Rectangle 12"/>
          <p:cNvSpPr>
            <a:spLocks noChangeArrowheads="1"/>
          </p:cNvSpPr>
          <p:nvPr/>
        </p:nvSpPr>
        <p:spPr bwMode="auto">
          <a:xfrm>
            <a:off x="75406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cs typeface="+mn-cs"/>
                <a:hlinkClick r:id="rId2" action="ppaction://hlinksldjump"/>
              </a:rPr>
              <a:t>1</a:t>
            </a:r>
            <a:endParaRPr lang="en-US" sz="2000" b="1" dirty="0">
              <a:effectLst>
                <a:outerShdw blurRad="38100" dist="38100" dir="2700000" algn="tl">
                  <a:srgbClr val="FFFFFF"/>
                </a:outerShdw>
              </a:effectLst>
              <a:cs typeface="+mn-cs"/>
            </a:endParaRPr>
          </a:p>
        </p:txBody>
      </p:sp>
      <p:sp>
        <p:nvSpPr>
          <p:cNvPr id="2061" name="Rectangle 13"/>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3" action="ppaction://hlinksldjump"/>
              </a:rPr>
              <a:t>2</a:t>
            </a:r>
            <a:endParaRPr lang="en-US" sz="2000" b="1">
              <a:effectLst>
                <a:outerShdw blurRad="38100" dist="38100" dir="2700000" algn="tl">
                  <a:srgbClr val="C0C0C0"/>
                </a:outerShdw>
              </a:effectLst>
              <a:cs typeface="+mn-cs"/>
            </a:endParaRPr>
          </a:p>
        </p:txBody>
      </p:sp>
      <p:sp>
        <p:nvSpPr>
          <p:cNvPr id="2062" name="Rectangle 14"/>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4" action="ppaction://hlinksldjump"/>
              </a:rPr>
              <a:t>3</a:t>
            </a:r>
            <a:endParaRPr lang="en-US" sz="2000" b="1">
              <a:effectLst>
                <a:outerShdw blurRad="38100" dist="38100" dir="2700000" algn="tl">
                  <a:srgbClr val="C0C0C0"/>
                </a:outerShdw>
              </a:effectLst>
              <a:cs typeface="+mn-cs"/>
            </a:endParaRPr>
          </a:p>
        </p:txBody>
      </p:sp>
      <p:sp>
        <p:nvSpPr>
          <p:cNvPr id="2063" name="Rectangle 15"/>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5" action="ppaction://hlinksldjump"/>
              </a:rPr>
              <a:t>6</a:t>
            </a:r>
            <a:endParaRPr lang="en-US" sz="2000" b="1">
              <a:effectLst>
                <a:outerShdw blurRad="38100" dist="38100" dir="2700000" algn="tl">
                  <a:srgbClr val="C0C0C0"/>
                </a:outerShdw>
              </a:effectLst>
              <a:cs typeface="+mn-cs"/>
            </a:endParaRPr>
          </a:p>
        </p:txBody>
      </p:sp>
      <p:sp>
        <p:nvSpPr>
          <p:cNvPr id="2064" name="Rectangle 16"/>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6" action="ppaction://hlinksldjump"/>
              </a:rPr>
              <a:t>5</a:t>
            </a:r>
            <a:endParaRPr lang="en-US" sz="2000" b="1">
              <a:effectLst>
                <a:outerShdw blurRad="38100" dist="38100" dir="2700000" algn="tl">
                  <a:srgbClr val="C0C0C0"/>
                </a:outerShdw>
              </a:effectLst>
              <a:cs typeface="+mn-cs"/>
            </a:endParaRPr>
          </a:p>
        </p:txBody>
      </p:sp>
      <p:sp>
        <p:nvSpPr>
          <p:cNvPr id="2065" name="Rectangle 17"/>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7" action="ppaction://hlinksldjump"/>
              </a:rPr>
              <a:t>4</a:t>
            </a:r>
            <a:endParaRPr lang="en-US" sz="2000" b="1">
              <a:effectLst>
                <a:outerShdw blurRad="38100" dist="38100" dir="2700000" algn="tl">
                  <a:srgbClr val="C0C0C0"/>
                </a:outerShdw>
              </a:effectLst>
              <a:cs typeface="+mn-cs"/>
            </a:endParaRPr>
          </a:p>
        </p:txBody>
      </p:sp>
      <p:sp>
        <p:nvSpPr>
          <p:cNvPr id="2066" name="AutoShape 18"/>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 action="ppaction://hlinkshowjump?jump=nextslide"/>
              </a:rPr>
              <a:t>Next</a:t>
            </a:r>
            <a:endParaRPr lang="en-US" sz="2000" b="1">
              <a:effectLst>
                <a:outerShdw blurRad="38100" dist="38100" dir="2700000" algn="tl">
                  <a:srgbClr val="C0C0C0"/>
                </a:outerShdw>
              </a:effectLst>
              <a:cs typeface="+mn-cs"/>
            </a:endParaRPr>
          </a:p>
        </p:txBody>
      </p:sp>
      <p:sp>
        <p:nvSpPr>
          <p:cNvPr id="36" name="Rectangle 35"/>
          <p:cNvSpPr/>
          <p:nvPr/>
        </p:nvSpPr>
        <p:spPr>
          <a:xfrm>
            <a:off x="334962" y="5715000"/>
            <a:ext cx="11734800" cy="954107"/>
          </a:xfrm>
          <a:prstGeom prst="rect">
            <a:avLst/>
          </a:prstGeom>
          <a:solidFill>
            <a:schemeClr val="accent6">
              <a:lumMod val="75000"/>
            </a:schemeClr>
          </a:solidFill>
          <a:effectLst>
            <a:outerShdw blurRad="63500" sx="102000" sy="102000" algn="ctr" rotWithShape="0">
              <a:prstClr val="black">
                <a:alpha val="40000"/>
              </a:prstClr>
            </a:outerShdw>
            <a:reflection blurRad="6350" stA="50000" endA="300" endPos="38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2800" dirty="0"/>
              <a:t>How do artists use compositional and media techniques to communicate intended effects in a </a:t>
            </a:r>
            <a:r>
              <a:rPr lang="en-US" sz="2800" dirty="0" smtClean="0"/>
              <a:t>still life composition?</a:t>
            </a:r>
            <a:endParaRPr lang="en-US" sz="2800" dirty="0"/>
          </a:p>
        </p:txBody>
      </p:sp>
      <p:sp>
        <p:nvSpPr>
          <p:cNvPr id="19" name="Rectangle 9"/>
          <p:cNvSpPr txBox="1">
            <a:spLocks noChangeArrowheads="1"/>
          </p:cNvSpPr>
          <p:nvPr/>
        </p:nvSpPr>
        <p:spPr>
          <a:xfrm>
            <a:off x="182562" y="152400"/>
            <a:ext cx="6751638" cy="609600"/>
          </a:xfrm>
          <a:prstGeom prst="rect">
            <a:avLst/>
          </a:prstGeom>
        </p:spPr>
        <p:txBody>
          <a:bodyPr anchor="b">
            <a:scene3d>
              <a:camera prst="orthographicFront"/>
              <a:lightRig rig="soft" dir="t">
                <a:rot lat="0" lon="0" rev="2100000"/>
              </a:lightRig>
            </a:scene3d>
            <a:sp3d prstMaterial="matte">
              <a:bevelT w="38100" h="38100"/>
            </a:sp3d>
          </a:bodyPr>
          <a:lstStyle/>
          <a:p>
            <a:pPr fontAlgn="auto">
              <a:spcBef>
                <a:spcPts val="0"/>
              </a:spcBef>
              <a:spcAft>
                <a:spcPts val="0"/>
              </a:spcAft>
              <a:defRPr/>
            </a:pPr>
            <a:r>
              <a:rPr lang="en-US" sz="3600" b="1" dirty="0">
                <a:solidFill>
                  <a:srgbClr val="D05400"/>
                </a:solidFill>
                <a:latin typeface="Candara" pitchFamily="34" charset="0"/>
                <a:cs typeface="+mn-cs"/>
              </a:rPr>
              <a:t> </a:t>
            </a:r>
            <a:r>
              <a:rPr lang="en-US" sz="3600" b="1" dirty="0">
                <a:effectLst>
                  <a:outerShdw blurRad="38100" dist="38100" dir="2700000" algn="tl">
                    <a:srgbClr val="000000">
                      <a:alpha val="43137"/>
                    </a:srgbClr>
                  </a:outerShdw>
                </a:effectLst>
                <a:latin typeface="Candara" pitchFamily="34" charset="0"/>
                <a:cs typeface="+mn-cs"/>
              </a:rPr>
              <a:t>Still Life</a:t>
            </a:r>
            <a:endParaRPr lang="en-US" sz="3600" b="1" dirty="0">
              <a:effectLst>
                <a:outerShdw blurRad="38100" dist="38100" dir="2700000" algn="tl">
                  <a:srgbClr val="000000">
                    <a:alpha val="43137"/>
                  </a:srgbClr>
                </a:outerShdw>
              </a:effectLst>
              <a:latin typeface="Candara" pitchFamily="34" charset="0"/>
              <a:ea typeface="+mj-lt"/>
              <a:cs typeface="+mj-lt"/>
            </a:endParaRPr>
          </a:p>
        </p:txBody>
      </p:sp>
      <p:sp>
        <p:nvSpPr>
          <p:cNvPr id="17420" name="TextBox 13"/>
          <p:cNvSpPr txBox="1">
            <a:spLocks noChangeArrowheads="1"/>
          </p:cNvSpPr>
          <p:nvPr/>
        </p:nvSpPr>
        <p:spPr bwMode="auto">
          <a:xfrm>
            <a:off x="6735763" y="5257800"/>
            <a:ext cx="4876800" cy="461963"/>
          </a:xfrm>
          <a:prstGeom prst="rect">
            <a:avLst/>
          </a:prstGeom>
          <a:noFill/>
          <a:ln w="9525">
            <a:noFill/>
            <a:miter lim="800000"/>
            <a:headEnd/>
            <a:tailEnd/>
          </a:ln>
        </p:spPr>
        <p:txBody>
          <a:bodyPr>
            <a:spAutoFit/>
          </a:bodyPr>
          <a:lstStyle/>
          <a:p>
            <a:r>
              <a:rPr lang="en-US" sz="1200" dirty="0">
                <a:latin typeface="Candara" pitchFamily="34" charset="0"/>
              </a:rPr>
              <a:t>Image Source: </a:t>
            </a:r>
            <a:r>
              <a:rPr lang="en-US" sz="1200" dirty="0"/>
              <a:t>Public Domain, </a:t>
            </a:r>
            <a:r>
              <a:rPr lang="en-US" sz="1200" dirty="0" smtClean="0"/>
              <a:t>from Paintings </a:t>
            </a:r>
            <a:r>
              <a:rPr lang="en-US" sz="1200" dirty="0"/>
              <a:t>by the Masters </a:t>
            </a:r>
          </a:p>
          <a:p>
            <a:endParaRPr lang="en-US" sz="1200" dirty="0">
              <a:latin typeface="Candara" pitchFamily="34" charset="0"/>
            </a:endParaRPr>
          </a:p>
        </p:txBody>
      </p:sp>
      <p:pic>
        <p:nvPicPr>
          <p:cNvPr id="17421" name="Picture 4" descr="http://safari-home.bcps.org/SAFARI/generated/tmplinks/2f92d246ab7b5ab0aa6ff9981e0f3dba.jpg"/>
          <p:cNvPicPr>
            <a:picLocks noChangeAspect="1" noChangeArrowheads="1"/>
          </p:cNvPicPr>
          <p:nvPr/>
        </p:nvPicPr>
        <p:blipFill>
          <a:blip r:embed="rId8" cstate="print"/>
          <a:srcRect/>
          <a:stretch>
            <a:fillRect/>
          </a:stretch>
        </p:blipFill>
        <p:spPr bwMode="auto">
          <a:xfrm>
            <a:off x="7497762" y="3124200"/>
            <a:ext cx="3048000" cy="2055813"/>
          </a:xfrm>
          <a:prstGeom prst="rect">
            <a:avLst/>
          </a:prstGeom>
          <a:noFill/>
          <a:ln w="9525">
            <a:noFill/>
            <a:miter lim="800000"/>
            <a:headEnd/>
            <a:tailEnd/>
          </a:ln>
        </p:spPr>
      </p:pic>
      <p:pic>
        <p:nvPicPr>
          <p:cNvPr id="17423" name="Picture 2" descr="http://safari-home.bcps.org/SAFARI/generated/tmplinks/84f79182ac98d02010f2fdf3ef9d3866.jpg"/>
          <p:cNvPicPr>
            <a:picLocks noChangeAspect="1" noChangeArrowheads="1"/>
          </p:cNvPicPr>
          <p:nvPr/>
        </p:nvPicPr>
        <p:blipFill>
          <a:blip r:embed="rId9" cstate="print"/>
          <a:srcRect/>
          <a:stretch>
            <a:fillRect/>
          </a:stretch>
        </p:blipFill>
        <p:spPr bwMode="auto">
          <a:xfrm>
            <a:off x="7497762" y="990600"/>
            <a:ext cx="3048000" cy="208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4961" y="228600"/>
            <a:ext cx="6096001" cy="533400"/>
          </a:xfrm>
        </p:spPr>
        <p:txBody>
          <a:bodyPr>
            <a:noAutofit/>
          </a:bodyPr>
          <a:lstStyle/>
          <a:p>
            <a:pPr eaLnBrk="1" fontAlgn="auto" hangingPunct="1">
              <a:spcBef>
                <a:spcPts val="0"/>
              </a:spcBef>
              <a:spcAft>
                <a:spcPts val="0"/>
              </a:spcAft>
              <a:defRPr/>
            </a:pPr>
            <a:r>
              <a:rPr sz="2800" dirty="0">
                <a:solidFill>
                  <a:schemeClr val="tx2">
                    <a:shade val="85000"/>
                    <a:satMod val="150000"/>
                  </a:schemeClr>
                </a:solidFill>
              </a:rPr>
              <a:t>2. Information Sources</a:t>
            </a:r>
          </a:p>
        </p:txBody>
      </p:sp>
      <p:sp>
        <p:nvSpPr>
          <p:cNvPr id="18434" name="Rectangle 4"/>
          <p:cNvSpPr>
            <a:spLocks noGrp="1" noChangeArrowheads="1"/>
          </p:cNvSpPr>
          <p:nvPr>
            <p:ph type="body" sz="half" idx="1"/>
          </p:nvPr>
        </p:nvSpPr>
        <p:spPr>
          <a:xfrm>
            <a:off x="487363" y="914400"/>
            <a:ext cx="6477000" cy="5334000"/>
          </a:xfrm>
          <a:solidFill>
            <a:schemeClr val="bg2"/>
          </a:solidFill>
        </p:spPr>
        <p:txBody>
          <a:bodyPr/>
          <a:lstStyle/>
          <a:p>
            <a:pPr eaLnBrk="1" hangingPunct="1">
              <a:lnSpc>
                <a:spcPct val="80000"/>
              </a:lnSpc>
              <a:buNone/>
            </a:pPr>
            <a:r>
              <a:rPr lang="en-US" sz="1900" dirty="0" smtClean="0"/>
              <a:t>You will use these resources to critique and compare two artists’ still life compositions and media techniques:</a:t>
            </a:r>
          </a:p>
          <a:p>
            <a:pPr eaLnBrk="1" hangingPunct="1">
              <a:lnSpc>
                <a:spcPct val="90000"/>
              </a:lnSpc>
              <a:buFont typeface="Wingdings 2" pitchFamily="18" charset="2"/>
              <a:buNone/>
            </a:pPr>
            <a:endParaRPr lang="en-US" sz="1900" u="sng" dirty="0" smtClean="0"/>
          </a:p>
          <a:p>
            <a:pPr eaLnBrk="1" hangingPunct="1">
              <a:lnSpc>
                <a:spcPct val="90000"/>
              </a:lnSpc>
              <a:buFont typeface="Wingdings 2" pitchFamily="18" charset="2"/>
              <a:buNone/>
            </a:pPr>
            <a:r>
              <a:rPr lang="en-US" sz="1900" b="1" dirty="0" smtClean="0"/>
              <a:t>View these sites and videos to learn more about the still life artists highlighted in the text,</a:t>
            </a:r>
            <a:r>
              <a:rPr lang="en-US" sz="1900" b="1" i="1" dirty="0" smtClean="0"/>
              <a:t> A Global Pursuit</a:t>
            </a:r>
            <a:r>
              <a:rPr lang="en-US" sz="1900" b="1" u="sng" dirty="0" smtClean="0"/>
              <a:t> </a:t>
            </a:r>
            <a:endParaRPr lang="en-US" sz="1900" b="1" dirty="0" smtClean="0"/>
          </a:p>
          <a:p>
            <a:pPr eaLnBrk="1" hangingPunct="1">
              <a:lnSpc>
                <a:spcPct val="90000"/>
              </a:lnSpc>
              <a:buClr>
                <a:schemeClr val="tx1"/>
              </a:buClr>
              <a:buFont typeface="Wingdings" pitchFamily="2" charset="2"/>
              <a:buChar char="§"/>
            </a:pPr>
            <a:r>
              <a:rPr lang="en-US" sz="1900" dirty="0" smtClean="0">
                <a:solidFill>
                  <a:schemeClr val="tx1"/>
                </a:solidFill>
                <a:hlinkClick r:id="rId2"/>
              </a:rPr>
              <a:t>Still-life- Amelia </a:t>
            </a:r>
            <a:r>
              <a:rPr lang="en-US" sz="1900" dirty="0" err="1" smtClean="0">
                <a:solidFill>
                  <a:schemeClr val="tx1"/>
                </a:solidFill>
                <a:hlinkClick r:id="rId2"/>
              </a:rPr>
              <a:t>Pelaez</a:t>
            </a:r>
            <a:r>
              <a:rPr lang="en-US" sz="1900" dirty="0" smtClean="0">
                <a:solidFill>
                  <a:schemeClr val="tx1"/>
                </a:solidFill>
                <a:hlinkClick r:id="rId2"/>
              </a:rPr>
              <a:t> (Cuba)</a:t>
            </a:r>
            <a:r>
              <a:rPr lang="en-US" sz="1900" dirty="0" smtClean="0">
                <a:solidFill>
                  <a:schemeClr val="tx1"/>
                </a:solidFill>
              </a:rPr>
              <a:t>, </a:t>
            </a:r>
            <a:r>
              <a:rPr lang="en-US" sz="1900" dirty="0" smtClean="0"/>
              <a:t>View this </a:t>
            </a:r>
            <a:r>
              <a:rPr lang="en-US" sz="1900" dirty="0" smtClean="0">
                <a:hlinkClick r:id="rId3"/>
              </a:rPr>
              <a:t>de </a:t>
            </a:r>
            <a:r>
              <a:rPr lang="en-US" sz="1900" dirty="0" err="1" smtClean="0">
                <a:hlinkClick r:id="rId3"/>
              </a:rPr>
              <a:t>Haam</a:t>
            </a:r>
            <a:r>
              <a:rPr lang="en-US" sz="1900" dirty="0" smtClean="0">
                <a:hlinkClick r:id="rId3"/>
              </a:rPr>
              <a:t> video</a:t>
            </a:r>
            <a:endParaRPr lang="en-US" sz="1900" dirty="0" smtClean="0">
              <a:solidFill>
                <a:schemeClr val="tx1"/>
              </a:solidFill>
            </a:endParaRPr>
          </a:p>
          <a:p>
            <a:pPr eaLnBrk="1" hangingPunct="1">
              <a:lnSpc>
                <a:spcPct val="90000"/>
              </a:lnSpc>
              <a:buClr>
                <a:schemeClr val="tx1"/>
              </a:buClr>
              <a:buFont typeface="Wingdings" pitchFamily="2" charset="2"/>
              <a:buChar char="§"/>
            </a:pPr>
            <a:r>
              <a:rPr lang="en-US" sz="1900" dirty="0" smtClean="0">
                <a:hlinkClick r:id="rId4"/>
              </a:rPr>
              <a:t>Still-life of Fruit and Flowers - Paul Cézanne </a:t>
            </a:r>
            <a:r>
              <a:rPr lang="en-US" sz="1900" dirty="0" smtClean="0"/>
              <a:t>(France), View the </a:t>
            </a:r>
            <a:r>
              <a:rPr lang="en-US" sz="1900" dirty="0" smtClean="0">
                <a:hlinkClick r:id="rId5"/>
              </a:rPr>
              <a:t>Cézanne video</a:t>
            </a:r>
            <a:endParaRPr lang="en-US" sz="1900" dirty="0" smtClean="0"/>
          </a:p>
          <a:p>
            <a:pPr eaLnBrk="1" hangingPunct="1">
              <a:lnSpc>
                <a:spcPct val="90000"/>
              </a:lnSpc>
              <a:buClr>
                <a:schemeClr val="tx1"/>
              </a:buClr>
              <a:buFont typeface="Wingdings" pitchFamily="2" charset="2"/>
              <a:buChar char="§"/>
            </a:pPr>
            <a:r>
              <a:rPr lang="en-US" sz="1900" dirty="0" smtClean="0">
                <a:hlinkClick r:id="rId6"/>
              </a:rPr>
              <a:t>Still-life with Parrots- Jan </a:t>
            </a:r>
            <a:r>
              <a:rPr lang="en-US" sz="1900" dirty="0" err="1" smtClean="0">
                <a:hlinkClick r:id="rId6"/>
              </a:rPr>
              <a:t>Davidsz</a:t>
            </a:r>
            <a:r>
              <a:rPr lang="en-US" sz="1900" dirty="0" smtClean="0">
                <a:hlinkClick r:id="rId6"/>
              </a:rPr>
              <a:t> de </a:t>
            </a:r>
            <a:r>
              <a:rPr lang="en-US" sz="1900" dirty="0" err="1" smtClean="0">
                <a:hlinkClick r:id="rId6"/>
              </a:rPr>
              <a:t>Haam</a:t>
            </a:r>
            <a:r>
              <a:rPr lang="en-US" sz="1900" dirty="0" smtClean="0">
                <a:hlinkClick r:id="rId6"/>
              </a:rPr>
              <a:t> </a:t>
            </a:r>
            <a:r>
              <a:rPr lang="en-US" sz="1900" dirty="0" smtClean="0"/>
              <a:t>(Netherlands), View this </a:t>
            </a:r>
            <a:r>
              <a:rPr lang="en-US" sz="1900" dirty="0" smtClean="0">
                <a:hlinkClick r:id="rId3"/>
              </a:rPr>
              <a:t>de </a:t>
            </a:r>
            <a:r>
              <a:rPr lang="en-US" sz="1900" dirty="0" err="1" smtClean="0">
                <a:hlinkClick r:id="rId3"/>
              </a:rPr>
              <a:t>Haam</a:t>
            </a:r>
            <a:r>
              <a:rPr lang="en-US" sz="1900" dirty="0" smtClean="0">
                <a:hlinkClick r:id="rId3"/>
              </a:rPr>
              <a:t> video</a:t>
            </a:r>
            <a:endParaRPr lang="en-US" sz="1900" dirty="0" smtClean="0"/>
          </a:p>
          <a:p>
            <a:pPr eaLnBrk="1" hangingPunct="1">
              <a:lnSpc>
                <a:spcPct val="90000"/>
              </a:lnSpc>
              <a:buClr>
                <a:schemeClr val="tx1"/>
              </a:buClr>
              <a:buFont typeface="Wingdings" pitchFamily="2" charset="2"/>
              <a:buChar char="§"/>
            </a:pPr>
            <a:r>
              <a:rPr lang="en-US" sz="1900" dirty="0" smtClean="0">
                <a:hlinkClick r:id="rId2"/>
              </a:rPr>
              <a:t>Parrots Live Forever- Audrey Flack (United States</a:t>
            </a:r>
            <a:r>
              <a:rPr lang="en-US" sz="1900" dirty="0" smtClean="0"/>
              <a:t>), View this </a:t>
            </a:r>
            <a:r>
              <a:rPr lang="en-US" sz="1900" dirty="0" smtClean="0">
                <a:hlinkClick r:id="rId7"/>
              </a:rPr>
              <a:t>Audrey Flack Video</a:t>
            </a:r>
            <a:endParaRPr lang="en-US" sz="1900" dirty="0" smtClean="0"/>
          </a:p>
          <a:p>
            <a:pPr eaLnBrk="1" hangingPunct="1">
              <a:lnSpc>
                <a:spcPct val="90000"/>
              </a:lnSpc>
              <a:buClr>
                <a:schemeClr val="tx1"/>
              </a:buClr>
              <a:buFont typeface="Wingdings" pitchFamily="2" charset="2"/>
              <a:buChar char="§"/>
            </a:pPr>
            <a:endParaRPr lang="en-US" sz="1900" u="sng" dirty="0" smtClean="0"/>
          </a:p>
          <a:p>
            <a:pPr eaLnBrk="1" hangingPunct="1">
              <a:lnSpc>
                <a:spcPct val="90000"/>
              </a:lnSpc>
              <a:buClr>
                <a:schemeClr val="tx1"/>
              </a:buClr>
              <a:buFont typeface="Wingdings" pitchFamily="2" charset="2"/>
              <a:buNone/>
            </a:pPr>
            <a:r>
              <a:rPr lang="en-US" sz="1900" b="1" dirty="0" smtClean="0"/>
              <a:t>View these sites and videos to learn more about the still life artists highlighted in the text, </a:t>
            </a:r>
            <a:r>
              <a:rPr lang="en-US" sz="1900" b="1" i="1" dirty="0" smtClean="0"/>
              <a:t>A Personal Journey </a:t>
            </a:r>
          </a:p>
          <a:p>
            <a:pPr eaLnBrk="1" hangingPunct="1">
              <a:lnSpc>
                <a:spcPct val="90000"/>
              </a:lnSpc>
              <a:buClr>
                <a:schemeClr val="tx1"/>
              </a:buClr>
              <a:buFont typeface="Wingdings" pitchFamily="2" charset="2"/>
              <a:buChar char="§"/>
            </a:pPr>
            <a:r>
              <a:rPr lang="en-US" sz="1900" dirty="0" smtClean="0">
                <a:hlinkClick r:id="rId8"/>
              </a:rPr>
              <a:t>Dishes- 1964, James </a:t>
            </a:r>
            <a:r>
              <a:rPr lang="en-US" sz="1900" dirty="0" err="1" smtClean="0">
                <a:hlinkClick r:id="rId8"/>
              </a:rPr>
              <a:t>Rosenquist</a:t>
            </a:r>
            <a:r>
              <a:rPr lang="en-US" sz="1900" dirty="0" smtClean="0">
                <a:hlinkClick r:id="rId8"/>
              </a:rPr>
              <a:t> (United States),</a:t>
            </a:r>
            <a:endParaRPr lang="en-US" sz="1900" dirty="0" smtClean="0"/>
          </a:p>
          <a:p>
            <a:pPr eaLnBrk="1" hangingPunct="1">
              <a:lnSpc>
                <a:spcPct val="90000"/>
              </a:lnSpc>
              <a:buClr>
                <a:schemeClr val="tx1"/>
              </a:buClr>
              <a:buFont typeface="Wingdings" pitchFamily="2" charset="2"/>
              <a:buChar char="§"/>
            </a:pPr>
            <a:r>
              <a:rPr lang="en-US" sz="1900" dirty="0" smtClean="0">
                <a:hlinkClick r:id="rId9"/>
              </a:rPr>
              <a:t>Still-life of Fruit and Flowers-after 1620, Clara Peeters </a:t>
            </a:r>
            <a:r>
              <a:rPr lang="en-US" sz="1900" dirty="0" smtClean="0"/>
              <a:t>(Flanders), View this </a:t>
            </a:r>
            <a:r>
              <a:rPr lang="en-US" sz="1900" dirty="0" smtClean="0">
                <a:hlinkClick r:id="rId10"/>
              </a:rPr>
              <a:t>Peeters still life video</a:t>
            </a:r>
            <a:endParaRPr lang="en-US" sz="1900" dirty="0" smtClean="0"/>
          </a:p>
          <a:p>
            <a:pPr eaLnBrk="1" hangingPunct="1">
              <a:lnSpc>
                <a:spcPct val="80000"/>
              </a:lnSpc>
              <a:buFontTx/>
              <a:buNone/>
            </a:pPr>
            <a:endParaRPr lang="en-US" sz="1300" dirty="0" smtClean="0"/>
          </a:p>
          <a:p>
            <a:pPr eaLnBrk="1" hangingPunct="1">
              <a:lnSpc>
                <a:spcPct val="80000"/>
              </a:lnSpc>
              <a:buFontTx/>
              <a:buNone/>
            </a:pPr>
            <a:r>
              <a:rPr lang="en-US" sz="1300" dirty="0" smtClean="0"/>
              <a:t>.</a:t>
            </a:r>
          </a:p>
        </p:txBody>
      </p:sp>
      <p:sp>
        <p:nvSpPr>
          <p:cNvPr id="6157" name="Rectangle 13"/>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1" action="ppaction://hlinksldjump"/>
              </a:rPr>
              <a:t>1</a:t>
            </a:r>
            <a:endParaRPr lang="en-US" sz="2000" b="1">
              <a:effectLst>
                <a:outerShdw blurRad="38100" dist="38100" dir="2700000" algn="tl">
                  <a:srgbClr val="C0C0C0"/>
                </a:outerShdw>
              </a:effectLst>
              <a:cs typeface="+mn-cs"/>
            </a:endParaRPr>
          </a:p>
        </p:txBody>
      </p:sp>
      <p:sp>
        <p:nvSpPr>
          <p:cNvPr id="6158" name="Rectangle 14"/>
          <p:cNvSpPr>
            <a:spLocks noChangeArrowheads="1"/>
          </p:cNvSpPr>
          <p:nvPr/>
        </p:nvSpPr>
        <p:spPr bwMode="auto">
          <a:xfrm>
            <a:off x="815340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cs typeface="+mn-cs"/>
                <a:hlinkClick r:id="rId12" action="ppaction://hlinksldjump"/>
              </a:rPr>
              <a:t>2</a:t>
            </a:r>
            <a:endParaRPr lang="en-US" sz="2000" b="1">
              <a:effectLst>
                <a:outerShdw blurRad="38100" dist="38100" dir="2700000" algn="tl">
                  <a:srgbClr val="FFFFFF"/>
                </a:outerShdw>
              </a:effectLst>
              <a:cs typeface="+mn-cs"/>
            </a:endParaRPr>
          </a:p>
        </p:txBody>
      </p:sp>
      <p:sp>
        <p:nvSpPr>
          <p:cNvPr id="6159" name="Rectangle 15"/>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3" action="ppaction://hlinksldjump"/>
              </a:rPr>
              <a:t>3</a:t>
            </a:r>
            <a:endParaRPr lang="en-US" sz="2000" b="1">
              <a:effectLst>
                <a:outerShdw blurRad="38100" dist="38100" dir="2700000" algn="tl">
                  <a:srgbClr val="C0C0C0"/>
                </a:outerShdw>
              </a:effectLst>
              <a:cs typeface="+mn-cs"/>
            </a:endParaRPr>
          </a:p>
        </p:txBody>
      </p:sp>
      <p:sp>
        <p:nvSpPr>
          <p:cNvPr id="6160" name="Rectangle 16"/>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4" action="ppaction://hlinksldjump"/>
              </a:rPr>
              <a:t>6</a:t>
            </a:r>
            <a:endParaRPr lang="en-US" sz="2000" b="1">
              <a:effectLst>
                <a:outerShdw blurRad="38100" dist="38100" dir="2700000" algn="tl">
                  <a:srgbClr val="C0C0C0"/>
                </a:outerShdw>
              </a:effectLst>
              <a:cs typeface="+mn-cs"/>
            </a:endParaRPr>
          </a:p>
        </p:txBody>
      </p:sp>
      <p:sp>
        <p:nvSpPr>
          <p:cNvPr id="6161" name="Rectangle 17"/>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5" action="ppaction://hlinksldjump"/>
              </a:rPr>
              <a:t>5</a:t>
            </a:r>
            <a:endParaRPr lang="en-US" sz="2000" b="1">
              <a:effectLst>
                <a:outerShdw blurRad="38100" dist="38100" dir="2700000" algn="tl">
                  <a:srgbClr val="C0C0C0"/>
                </a:outerShdw>
              </a:effectLst>
              <a:cs typeface="+mn-cs"/>
            </a:endParaRPr>
          </a:p>
        </p:txBody>
      </p:sp>
      <p:sp>
        <p:nvSpPr>
          <p:cNvPr id="6162" name="Rectangle 18"/>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6" action="ppaction://hlinksldjump"/>
              </a:rPr>
              <a:t>4</a:t>
            </a:r>
            <a:endParaRPr lang="en-US" sz="2000" b="1">
              <a:effectLst>
                <a:outerShdw blurRad="38100" dist="38100" dir="2700000" algn="tl">
                  <a:srgbClr val="C0C0C0"/>
                </a:outerShdw>
              </a:effectLst>
              <a:cs typeface="+mn-cs"/>
            </a:endParaRPr>
          </a:p>
        </p:txBody>
      </p:sp>
      <p:sp>
        <p:nvSpPr>
          <p:cNvPr id="6163" name="AutoShape 19"/>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 action="ppaction://hlinkshowjump?jump=nextslide"/>
              </a:rPr>
              <a:t>Next</a:t>
            </a:r>
            <a:endParaRPr lang="en-US" sz="2000" b="1">
              <a:effectLst>
                <a:outerShdw blurRad="38100" dist="38100" dir="2700000" algn="tl">
                  <a:srgbClr val="C0C0C0"/>
                </a:outerShdw>
              </a:effectLst>
              <a:cs typeface="+mn-cs"/>
            </a:endParaRPr>
          </a:p>
        </p:txBody>
      </p:sp>
      <p:sp>
        <p:nvSpPr>
          <p:cNvPr id="18444" name="TextBox 12"/>
          <p:cNvSpPr txBox="1">
            <a:spLocks noChangeArrowheads="1"/>
          </p:cNvSpPr>
          <p:nvPr/>
        </p:nvSpPr>
        <p:spPr bwMode="auto">
          <a:xfrm>
            <a:off x="7573963" y="5943600"/>
            <a:ext cx="4678362" cy="1015663"/>
          </a:xfrm>
          <a:prstGeom prst="rect">
            <a:avLst/>
          </a:prstGeom>
          <a:noFill/>
          <a:ln w="9525">
            <a:noFill/>
            <a:miter lim="800000"/>
            <a:headEnd/>
            <a:tailEnd/>
          </a:ln>
        </p:spPr>
        <p:txBody>
          <a:bodyPr wrap="square">
            <a:spAutoFit/>
          </a:bodyPr>
          <a:lstStyle/>
          <a:p>
            <a:r>
              <a:rPr lang="en-US" sz="1200" dirty="0">
                <a:latin typeface="Candara" pitchFamily="34" charset="0"/>
              </a:rPr>
              <a:t>Image Source: </a:t>
            </a:r>
            <a:r>
              <a:rPr lang="en-US" sz="1200" dirty="0" err="1">
                <a:latin typeface="Candara" pitchFamily="34" charset="0"/>
              </a:rPr>
              <a:t>Rosenquist</a:t>
            </a:r>
            <a:r>
              <a:rPr lang="en-US" sz="1200" dirty="0">
                <a:latin typeface="Candara" pitchFamily="34" charset="0"/>
              </a:rPr>
              <a:t>, James. </a:t>
            </a:r>
            <a:r>
              <a:rPr lang="en-US" sz="1200" i="1" dirty="0">
                <a:latin typeface="Candara" pitchFamily="34" charset="0"/>
              </a:rPr>
              <a:t>Dishes</a:t>
            </a:r>
            <a:r>
              <a:rPr lang="en-US" sz="1200" dirty="0">
                <a:latin typeface="Candara" pitchFamily="34" charset="0"/>
              </a:rPr>
              <a:t>, 1964. Oil on Canvas, VAGA, New York.  </a:t>
            </a:r>
            <a:r>
              <a:rPr lang="en-US" sz="1200" i="1" dirty="0">
                <a:latin typeface="Candara" pitchFamily="34" charset="0"/>
              </a:rPr>
              <a:t>A Personal Journey: Explorations in Art</a:t>
            </a:r>
            <a:r>
              <a:rPr lang="en-US" sz="1200" dirty="0">
                <a:latin typeface="Candara" pitchFamily="34" charset="0"/>
              </a:rPr>
              <a:t>. By Marilyn G. Stewart. Massachusetts: Davis Publications, 2009. 55. Print.</a:t>
            </a:r>
          </a:p>
          <a:p>
            <a:r>
              <a:rPr lang="en-US" sz="1200" dirty="0"/>
              <a:t/>
            </a:r>
            <a:br>
              <a:rPr lang="en-US" sz="1200" dirty="0"/>
            </a:br>
            <a:r>
              <a:rPr lang="en-US" sz="1200" i="1" dirty="0">
                <a:latin typeface="Candara" pitchFamily="34" charset="0"/>
              </a:rPr>
              <a:t> </a:t>
            </a:r>
            <a:r>
              <a:rPr lang="en-US" sz="1200" dirty="0">
                <a:latin typeface="Candara" pitchFamily="34" charset="0"/>
              </a:rPr>
              <a:t> </a:t>
            </a:r>
          </a:p>
        </p:txBody>
      </p:sp>
      <p:pic>
        <p:nvPicPr>
          <p:cNvPr id="18445" name="Picture 2" descr="Dishes. 1964."/>
          <p:cNvPicPr>
            <a:picLocks noChangeAspect="1" noChangeArrowheads="1"/>
          </p:cNvPicPr>
          <p:nvPr/>
        </p:nvPicPr>
        <p:blipFill>
          <a:blip r:embed="rId17" cstate="print"/>
          <a:srcRect/>
          <a:stretch>
            <a:fillRect/>
          </a:stretch>
        </p:blipFill>
        <p:spPr bwMode="auto">
          <a:xfrm>
            <a:off x="7726362" y="3733800"/>
            <a:ext cx="3886200" cy="2174682"/>
          </a:xfrm>
          <a:prstGeom prst="rect">
            <a:avLst/>
          </a:prstGeom>
          <a:noFill/>
          <a:ln w="9525">
            <a:noFill/>
            <a:miter lim="800000"/>
            <a:headEnd/>
            <a:tailEnd/>
          </a:ln>
        </p:spPr>
      </p:pic>
      <p:pic>
        <p:nvPicPr>
          <p:cNvPr id="2" name="Picture 2" descr="Cape Cod still life - Roy Lichtenstein">
            <a:hlinkClick r:id="rId18" tooltip="Cape Cod still life - Roy Lichtenstein"/>
          </p:cNvPr>
          <p:cNvPicPr>
            <a:picLocks noChangeAspect="1" noChangeArrowheads="1"/>
          </p:cNvPicPr>
          <p:nvPr/>
        </p:nvPicPr>
        <p:blipFill>
          <a:blip r:embed="rId19" cstate="print"/>
          <a:srcRect/>
          <a:stretch>
            <a:fillRect/>
          </a:stretch>
        </p:blipFill>
        <p:spPr bwMode="auto">
          <a:xfrm>
            <a:off x="7726362" y="914400"/>
            <a:ext cx="3810000" cy="2377180"/>
          </a:xfrm>
          <a:prstGeom prst="rect">
            <a:avLst/>
          </a:prstGeom>
          <a:noFill/>
        </p:spPr>
      </p:pic>
      <p:sp>
        <p:nvSpPr>
          <p:cNvPr id="16" name="TextBox 12"/>
          <p:cNvSpPr txBox="1">
            <a:spLocks noChangeArrowheads="1"/>
          </p:cNvSpPr>
          <p:nvPr/>
        </p:nvSpPr>
        <p:spPr bwMode="auto">
          <a:xfrm>
            <a:off x="8335962" y="3276600"/>
            <a:ext cx="3916363" cy="646331"/>
          </a:xfrm>
          <a:prstGeom prst="rect">
            <a:avLst/>
          </a:prstGeom>
          <a:noFill/>
          <a:ln w="9525">
            <a:noFill/>
            <a:miter lim="800000"/>
            <a:headEnd/>
            <a:tailEnd/>
          </a:ln>
        </p:spPr>
        <p:txBody>
          <a:bodyPr wrap="square">
            <a:spAutoFit/>
          </a:bodyPr>
          <a:lstStyle/>
          <a:p>
            <a:r>
              <a:rPr lang="en-US" sz="1200" dirty="0">
                <a:latin typeface="Candara" pitchFamily="34" charset="0"/>
              </a:rPr>
              <a:t>Image Source</a:t>
            </a:r>
            <a:r>
              <a:rPr lang="en-US" sz="1200" dirty="0" smtClean="0">
                <a:latin typeface="Candara" pitchFamily="34" charset="0"/>
              </a:rPr>
              <a:t>:  </a:t>
            </a:r>
            <a:r>
              <a:rPr lang="en-US" sz="1200" dirty="0" err="1" smtClean="0">
                <a:latin typeface="Candara" pitchFamily="34" charset="0"/>
              </a:rPr>
              <a:t>WikiPaintings</a:t>
            </a:r>
            <a:r>
              <a:rPr lang="en-US" sz="1200" dirty="0" smtClean="0">
                <a:latin typeface="Candara" pitchFamily="34" charset="0"/>
              </a:rPr>
              <a:t>, </a:t>
            </a:r>
            <a:r>
              <a:rPr lang="en-US" sz="1200" dirty="0" smtClean="0">
                <a:latin typeface="Candara" pitchFamily="34" charset="0"/>
                <a:hlinkClick r:id="rId20"/>
              </a:rPr>
              <a:t>Cape Cod still life</a:t>
            </a:r>
            <a:endParaRPr lang="en-US" sz="1200" dirty="0">
              <a:latin typeface="Candara" pitchFamily="34" charset="0"/>
            </a:endParaRPr>
          </a:p>
          <a:p>
            <a:r>
              <a:rPr lang="en-US" sz="1200" dirty="0"/>
              <a:t/>
            </a:r>
            <a:br>
              <a:rPr lang="en-US" sz="1200" dirty="0"/>
            </a:br>
            <a:r>
              <a:rPr lang="en-US" sz="1200" i="1" dirty="0">
                <a:latin typeface="Candara" pitchFamily="34" charset="0"/>
              </a:rPr>
              <a:t> </a:t>
            </a:r>
            <a:r>
              <a:rPr lang="en-US" sz="1200" dirty="0">
                <a:latin typeface="Candara"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4962" y="228600"/>
            <a:ext cx="4370547" cy="639762"/>
          </a:xfrm>
        </p:spPr>
        <p:txBody>
          <a:bodyPr>
            <a:noAutofit/>
          </a:bodyPr>
          <a:lstStyle/>
          <a:p>
            <a:pPr eaLnBrk="1" fontAlgn="auto" hangingPunct="1">
              <a:spcBef>
                <a:spcPts val="0"/>
              </a:spcBef>
              <a:spcAft>
                <a:spcPts val="0"/>
              </a:spcAft>
              <a:defRPr/>
            </a:pPr>
            <a:r>
              <a:rPr sz="2800" dirty="0">
                <a:solidFill>
                  <a:schemeClr val="tx2">
                    <a:shade val="85000"/>
                    <a:satMod val="150000"/>
                  </a:schemeClr>
                </a:solidFill>
              </a:rPr>
              <a:t>3. </a:t>
            </a:r>
            <a:r>
              <a:rPr sz="2800" dirty="0" smtClean="0">
                <a:solidFill>
                  <a:schemeClr val="tx2">
                    <a:shade val="85000"/>
                    <a:satMod val="150000"/>
                  </a:schemeClr>
                </a:solidFill>
              </a:rPr>
              <a:t>Student </a:t>
            </a:r>
            <a:r>
              <a:rPr sz="2800" dirty="0">
                <a:solidFill>
                  <a:schemeClr val="tx2">
                    <a:shade val="85000"/>
                    <a:satMod val="150000"/>
                  </a:schemeClr>
                </a:solidFill>
              </a:rPr>
              <a:t>Activity</a:t>
            </a:r>
          </a:p>
        </p:txBody>
      </p:sp>
      <p:sp>
        <p:nvSpPr>
          <p:cNvPr id="19458" name="Text Placeholder 15"/>
          <p:cNvSpPr>
            <a:spLocks noGrp="1"/>
          </p:cNvSpPr>
          <p:nvPr>
            <p:ph type="body" sz="half" idx="1"/>
          </p:nvPr>
        </p:nvSpPr>
        <p:spPr>
          <a:xfrm>
            <a:off x="411163" y="1066800"/>
            <a:ext cx="5791200" cy="5562600"/>
          </a:xfrm>
        </p:spPr>
        <p:txBody>
          <a:bodyPr/>
          <a:lstStyle/>
          <a:p>
            <a:pPr eaLnBrk="1" hangingPunct="1">
              <a:lnSpc>
                <a:spcPct val="90000"/>
              </a:lnSpc>
              <a:buFontTx/>
              <a:buNone/>
            </a:pPr>
            <a:r>
              <a:rPr lang="en-US" sz="1700" dirty="0" smtClean="0"/>
              <a:t>Use the sites on Slide 2 to compare two different still life artworks. You may use the </a:t>
            </a:r>
            <a:r>
              <a:rPr lang="en-US" sz="1700" dirty="0" smtClean="0">
                <a:hlinkClick r:id="rId2"/>
              </a:rPr>
              <a:t>attached inquiry organizer </a:t>
            </a:r>
            <a:r>
              <a:rPr lang="en-US" sz="1700" dirty="0" smtClean="0"/>
              <a:t>or your journal to record ideas and information.  Make sure to cite the artists, works, titles, and years as your reflect and compare.  Use the following questions as a guide:</a:t>
            </a:r>
          </a:p>
          <a:p>
            <a:pPr eaLnBrk="1" hangingPunct="1">
              <a:lnSpc>
                <a:spcPct val="90000"/>
              </a:lnSpc>
              <a:buClr>
                <a:schemeClr val="tx1"/>
              </a:buClr>
              <a:buFont typeface="Arial" charset="0"/>
              <a:buChar char="•"/>
            </a:pPr>
            <a:r>
              <a:rPr lang="en-US" sz="1700" dirty="0" smtClean="0"/>
              <a:t>How does the artist balance the painting?  </a:t>
            </a:r>
          </a:p>
          <a:p>
            <a:pPr eaLnBrk="1" hangingPunct="1">
              <a:lnSpc>
                <a:spcPct val="90000"/>
              </a:lnSpc>
              <a:buClr>
                <a:schemeClr val="tx1"/>
              </a:buClr>
              <a:buFont typeface="Arial" pitchFamily="34" charset="0"/>
              <a:buChar char="•"/>
            </a:pPr>
            <a:r>
              <a:rPr lang="en-US" sz="1700" dirty="0" smtClean="0"/>
              <a:t>Is the composition symmetrical or asymmetrical?  How do you know?</a:t>
            </a:r>
          </a:p>
          <a:p>
            <a:pPr eaLnBrk="1" hangingPunct="1">
              <a:lnSpc>
                <a:spcPct val="90000"/>
              </a:lnSpc>
              <a:buClr>
                <a:schemeClr val="tx1"/>
              </a:buClr>
              <a:buFont typeface="Arial" pitchFamily="34" charset="0"/>
              <a:buChar char="•"/>
            </a:pPr>
            <a:r>
              <a:rPr lang="en-US" sz="1700" dirty="0" smtClean="0"/>
              <a:t>Can you see examples of repetition, movement and contrast? </a:t>
            </a:r>
          </a:p>
          <a:p>
            <a:pPr eaLnBrk="1" hangingPunct="1">
              <a:lnSpc>
                <a:spcPct val="90000"/>
              </a:lnSpc>
              <a:buClr>
                <a:schemeClr val="tx1"/>
              </a:buClr>
              <a:buFont typeface="Arial" pitchFamily="34" charset="0"/>
              <a:buChar char="•"/>
            </a:pPr>
            <a:r>
              <a:rPr lang="en-US" sz="1700" dirty="0" smtClean="0"/>
              <a:t>What medium is used for the final still life artwork?</a:t>
            </a:r>
          </a:p>
          <a:p>
            <a:pPr eaLnBrk="1" hangingPunct="1">
              <a:lnSpc>
                <a:spcPct val="90000"/>
              </a:lnSpc>
              <a:buClr>
                <a:schemeClr val="tx1"/>
              </a:buClr>
              <a:buFont typeface="Arial" pitchFamily="34" charset="0"/>
              <a:buChar char="•"/>
            </a:pPr>
            <a:r>
              <a:rPr lang="en-US" sz="1700" dirty="0" smtClean="0"/>
              <a:t>What moods and ideas do you think the painting conveys? Explain your answer using specific examples from the artwork.</a:t>
            </a:r>
          </a:p>
          <a:p>
            <a:pPr eaLnBrk="1" hangingPunct="1">
              <a:lnSpc>
                <a:spcPct val="90000"/>
              </a:lnSpc>
              <a:buFontTx/>
              <a:buNone/>
            </a:pPr>
            <a:endParaRPr lang="en-US" sz="2000" dirty="0" smtClean="0"/>
          </a:p>
          <a:p>
            <a:pPr eaLnBrk="1" hangingPunct="1">
              <a:lnSpc>
                <a:spcPct val="90000"/>
              </a:lnSpc>
              <a:buFontTx/>
              <a:buNone/>
            </a:pPr>
            <a:r>
              <a:rPr lang="en-US" sz="1800" dirty="0" smtClean="0"/>
              <a:t>You will use what you have learned about still life composition and shading techniques to create your own thumbnail sketches and graphite drawing. </a:t>
            </a:r>
            <a:endParaRPr lang="en-US" sz="2000" dirty="0" smtClean="0"/>
          </a:p>
          <a:p>
            <a:pPr eaLnBrk="1" hangingPunct="1">
              <a:lnSpc>
                <a:spcPct val="90000"/>
              </a:lnSpc>
              <a:buNone/>
            </a:pPr>
            <a:endParaRPr lang="en-US" sz="2800" dirty="0" smtClean="0"/>
          </a:p>
          <a:p>
            <a:pPr eaLnBrk="1" hangingPunct="1">
              <a:lnSpc>
                <a:spcPct val="90000"/>
              </a:lnSpc>
              <a:buFont typeface="Wingdings 2" pitchFamily="18" charset="2"/>
              <a:buNone/>
            </a:pPr>
            <a:endParaRPr lang="en-US" sz="2800" dirty="0" smtClean="0"/>
          </a:p>
        </p:txBody>
      </p:sp>
      <p:sp>
        <p:nvSpPr>
          <p:cNvPr id="8220" name="Rectangle 28"/>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cs typeface="+mn-cs"/>
                <a:hlinkClick r:id="rId3" action="ppaction://hlinksldjump"/>
              </a:rPr>
              <a:t>1</a:t>
            </a:r>
            <a:endParaRPr lang="en-US" sz="2000" b="1" dirty="0">
              <a:effectLst>
                <a:outerShdw blurRad="38100" dist="38100" dir="2700000" algn="tl">
                  <a:srgbClr val="C0C0C0"/>
                </a:outerShdw>
              </a:effectLst>
              <a:cs typeface="+mn-cs"/>
            </a:endParaRPr>
          </a:p>
        </p:txBody>
      </p:sp>
      <p:sp>
        <p:nvSpPr>
          <p:cNvPr id="8221" name="Rectangle 29"/>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4" action="ppaction://hlinksldjump"/>
              </a:rPr>
              <a:t>2</a:t>
            </a:r>
            <a:endParaRPr lang="en-US" sz="2000" b="1">
              <a:effectLst>
                <a:outerShdw blurRad="38100" dist="38100" dir="2700000" algn="tl">
                  <a:srgbClr val="C0C0C0"/>
                </a:outerShdw>
              </a:effectLst>
              <a:cs typeface="+mn-cs"/>
            </a:endParaRPr>
          </a:p>
        </p:txBody>
      </p:sp>
      <p:sp>
        <p:nvSpPr>
          <p:cNvPr id="8222" name="Rectangle 30"/>
          <p:cNvSpPr>
            <a:spLocks noChangeArrowheads="1"/>
          </p:cNvSpPr>
          <p:nvPr/>
        </p:nvSpPr>
        <p:spPr bwMode="auto">
          <a:xfrm>
            <a:off x="876617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cs typeface="+mn-cs"/>
                <a:hlinkClick r:id="rId5" action="ppaction://hlinksldjump"/>
              </a:rPr>
              <a:t>3</a:t>
            </a:r>
            <a:endParaRPr lang="en-US" sz="2000" b="1">
              <a:effectLst>
                <a:outerShdw blurRad="38100" dist="38100" dir="2700000" algn="tl">
                  <a:srgbClr val="FFFFFF"/>
                </a:outerShdw>
              </a:effectLst>
              <a:cs typeface="+mn-cs"/>
            </a:endParaRPr>
          </a:p>
        </p:txBody>
      </p:sp>
      <p:sp>
        <p:nvSpPr>
          <p:cNvPr id="8223" name="Rectangle 31"/>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6" action="ppaction://hlinksldjump"/>
              </a:rPr>
              <a:t>6</a:t>
            </a:r>
            <a:endParaRPr lang="en-US" sz="2000" b="1">
              <a:effectLst>
                <a:outerShdw blurRad="38100" dist="38100" dir="2700000" algn="tl">
                  <a:srgbClr val="C0C0C0"/>
                </a:outerShdw>
              </a:effectLst>
              <a:cs typeface="+mn-cs"/>
            </a:endParaRPr>
          </a:p>
        </p:txBody>
      </p:sp>
      <p:sp>
        <p:nvSpPr>
          <p:cNvPr id="8224" name="Rectangle 32"/>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7" action="ppaction://hlinksldjump"/>
              </a:rPr>
              <a:t>5</a:t>
            </a:r>
            <a:endParaRPr lang="en-US" sz="2000" b="1">
              <a:effectLst>
                <a:outerShdw blurRad="38100" dist="38100" dir="2700000" algn="tl">
                  <a:srgbClr val="C0C0C0"/>
                </a:outerShdw>
              </a:effectLst>
              <a:cs typeface="+mn-cs"/>
            </a:endParaRPr>
          </a:p>
        </p:txBody>
      </p:sp>
      <p:sp>
        <p:nvSpPr>
          <p:cNvPr id="8225" name="Rectangle 33"/>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8" action="ppaction://hlinksldjump"/>
              </a:rPr>
              <a:t>4</a:t>
            </a:r>
            <a:endParaRPr lang="en-US" sz="2000" b="1">
              <a:effectLst>
                <a:outerShdw blurRad="38100" dist="38100" dir="2700000" algn="tl">
                  <a:srgbClr val="C0C0C0"/>
                </a:outerShdw>
              </a:effectLst>
              <a:cs typeface="+mn-cs"/>
            </a:endParaRPr>
          </a:p>
        </p:txBody>
      </p:sp>
      <p:sp>
        <p:nvSpPr>
          <p:cNvPr id="8226" name="AutoShape 34"/>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 action="ppaction://hlinkshowjump?jump=nextslide"/>
              </a:rPr>
              <a:t>Next</a:t>
            </a:r>
            <a:endParaRPr lang="en-US" sz="2000" b="1">
              <a:effectLst>
                <a:outerShdw blurRad="38100" dist="38100" dir="2700000" algn="tl">
                  <a:srgbClr val="C0C0C0"/>
                </a:outerShdw>
              </a:effectLst>
              <a:cs typeface="+mn-cs"/>
            </a:endParaRPr>
          </a:p>
        </p:txBody>
      </p:sp>
      <p:pic>
        <p:nvPicPr>
          <p:cNvPr id="14" name="Picture 2" descr="A Dessert (Still Life with Lemons and Oranges) by Raphaelle Peale"/>
          <p:cNvPicPr>
            <a:picLocks noChangeAspect="1" noChangeArrowheads="1"/>
          </p:cNvPicPr>
          <p:nvPr/>
        </p:nvPicPr>
        <p:blipFill>
          <a:blip r:embed="rId9" cstate="print"/>
          <a:srcRect/>
          <a:stretch>
            <a:fillRect/>
          </a:stretch>
        </p:blipFill>
        <p:spPr bwMode="auto">
          <a:xfrm>
            <a:off x="6507162" y="1295400"/>
            <a:ext cx="5224462" cy="3657600"/>
          </a:xfrm>
          <a:prstGeom prst="rect">
            <a:avLst/>
          </a:prstGeom>
          <a:noFill/>
          <a:ln w="9525">
            <a:noFill/>
            <a:miter lim="800000"/>
            <a:headEnd/>
            <a:tailEnd/>
          </a:ln>
        </p:spPr>
      </p:pic>
      <p:sp>
        <p:nvSpPr>
          <p:cNvPr id="15" name="TextBox 11"/>
          <p:cNvSpPr txBox="1">
            <a:spLocks noChangeArrowheads="1"/>
          </p:cNvSpPr>
          <p:nvPr/>
        </p:nvSpPr>
        <p:spPr bwMode="auto">
          <a:xfrm>
            <a:off x="6430962" y="5105400"/>
            <a:ext cx="5257800" cy="1585049"/>
          </a:xfrm>
          <a:prstGeom prst="rect">
            <a:avLst/>
          </a:prstGeom>
          <a:noFill/>
          <a:ln w="9525">
            <a:noFill/>
            <a:miter lim="800000"/>
            <a:headEnd/>
            <a:tailEnd/>
          </a:ln>
        </p:spPr>
        <p:txBody>
          <a:bodyPr>
            <a:spAutoFit/>
          </a:bodyPr>
          <a:lstStyle/>
          <a:p>
            <a:pPr algn="ctr"/>
            <a:r>
              <a:rPr lang="en-US" sz="2000" dirty="0">
                <a:latin typeface="Candara" pitchFamily="34" charset="0"/>
              </a:rPr>
              <a:t>Symmetrical Composition</a:t>
            </a:r>
          </a:p>
          <a:p>
            <a:endParaRPr lang="en-US" sz="1300" dirty="0">
              <a:latin typeface="Candara" pitchFamily="34" charset="0"/>
            </a:endParaRPr>
          </a:p>
          <a:p>
            <a:r>
              <a:rPr lang="en-US" sz="1300" dirty="0">
                <a:latin typeface="Candara" pitchFamily="34" charset="0"/>
              </a:rPr>
              <a:t>Image Source:  </a:t>
            </a:r>
            <a:r>
              <a:rPr lang="en-US" sz="1300" dirty="0" err="1"/>
              <a:t>Raphaelle</a:t>
            </a:r>
            <a:r>
              <a:rPr lang="en-US" sz="1300" dirty="0"/>
              <a:t> Peale,</a:t>
            </a:r>
            <a:r>
              <a:rPr lang="en-US" sz="1300" i="1" dirty="0"/>
              <a:t> A Dessert (Still Life with Lemons and Oranges),</a:t>
            </a:r>
            <a:r>
              <a:rPr lang="en-US" sz="1300" dirty="0"/>
              <a:t> 1814, oil on panel, National Gallery of Art, Washington, Gift (Partial and Promised) of Jo Ann and Julian </a:t>
            </a:r>
            <a:r>
              <a:rPr lang="en-US" sz="1300" dirty="0" err="1"/>
              <a:t>Ganz</a:t>
            </a:r>
            <a:r>
              <a:rPr lang="en-US" sz="1300" dirty="0"/>
              <a:t> Jr. in memory of Franklin D. Murphy 1999.44.1, Net Trekker Subscription</a:t>
            </a:r>
          </a:p>
          <a:p>
            <a:endParaRPr lang="en-US" sz="1200" dirty="0">
              <a:latin typeface="Candar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rawing 1 and 2\Value Form Shape\still life things to reme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2" y="68567"/>
            <a:ext cx="3810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rawing 1 and 2\Value Form Shape\still life thumbnai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162" y="52525"/>
            <a:ext cx="5234403" cy="679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14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hade val="85000"/>
                    <a:satMod val="150000"/>
                  </a:schemeClr>
                </a:solidFill>
              </a:rPr>
              <a:t>4. Assessment Activity</a:t>
            </a:r>
            <a:r>
              <a:rPr lang="en-US" dirty="0" smtClean="0"/>
              <a:t/>
            </a:r>
            <a:br>
              <a:rPr lang="en-US" dirty="0" smtClean="0"/>
            </a:br>
            <a:r>
              <a:rPr lang="en-US" dirty="0" smtClean="0"/>
              <a:t>Value </a:t>
            </a:r>
            <a:r>
              <a:rPr lang="en-US" dirty="0"/>
              <a:t>Shading Still </a:t>
            </a:r>
            <a:r>
              <a:rPr lang="en-US" dirty="0" smtClean="0"/>
              <a:t>Life Directions: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Find </a:t>
            </a:r>
            <a:r>
              <a:rPr lang="en-US" u="sng" dirty="0"/>
              <a:t>three </a:t>
            </a:r>
            <a:r>
              <a:rPr lang="en-US" dirty="0"/>
              <a:t>different viewpoints that you like</a:t>
            </a:r>
            <a:r>
              <a:rPr lang="en-US" dirty="0" smtClean="0"/>
              <a:t>.</a:t>
            </a:r>
          </a:p>
          <a:p>
            <a:pPr lvl="1"/>
            <a:r>
              <a:rPr lang="en-US" dirty="0" smtClean="0"/>
              <a:t>Use your cell phone to take cropped pictures OR</a:t>
            </a:r>
          </a:p>
          <a:p>
            <a:pPr lvl="1"/>
            <a:r>
              <a:rPr lang="en-US" dirty="0" smtClean="0"/>
              <a:t>Use a viewfinder to find a cropped view.</a:t>
            </a:r>
            <a:endParaRPr lang="en-US" dirty="0"/>
          </a:p>
          <a:p>
            <a:r>
              <a:rPr lang="en-US" dirty="0"/>
              <a:t>Draw three thumbnail </a:t>
            </a:r>
            <a:r>
              <a:rPr lang="en-US" dirty="0" smtClean="0"/>
              <a:t>sketches showing very different views of the still life.</a:t>
            </a:r>
          </a:p>
          <a:p>
            <a:r>
              <a:rPr lang="en-US" dirty="0" smtClean="0"/>
              <a:t>Conference with Mrs. Swader over best composition.</a:t>
            </a:r>
          </a:p>
          <a:p>
            <a:r>
              <a:rPr lang="en-US" dirty="0" smtClean="0"/>
              <a:t>Choose between using white or black paper for this assignment (white paper – shadows, black paper – highlights)</a:t>
            </a:r>
          </a:p>
          <a:p>
            <a:r>
              <a:rPr lang="en-US" dirty="0" smtClean="0"/>
              <a:t>Sketch LIGHTLY your still life with #2 pencil.</a:t>
            </a:r>
          </a:p>
          <a:p>
            <a:r>
              <a:rPr lang="en-US" dirty="0" smtClean="0"/>
              <a:t>Shade in your values! </a:t>
            </a:r>
          </a:p>
          <a:p>
            <a:r>
              <a:rPr lang="en-US" dirty="0" smtClean="0"/>
              <a:t>This should be your best art assignment yet! Take your time, draw what you see and not what you “think” you see!  Ask for help if stuck/frustrated!</a:t>
            </a:r>
            <a:endParaRPr lang="en-US" dirty="0"/>
          </a:p>
          <a:p>
            <a:endParaRPr lang="en-US" dirty="0"/>
          </a:p>
        </p:txBody>
      </p:sp>
    </p:spTree>
    <p:extLst>
      <p:ext uri="{BB962C8B-B14F-4D97-AF65-F5344CB8AC3E}">
        <p14:creationId xmlns:p14="http://schemas.microsoft.com/office/powerpoint/2010/main" val="2036240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258762" y="381000"/>
            <a:ext cx="6046946" cy="579438"/>
          </a:xfrm>
        </p:spPr>
        <p:txBody>
          <a:bodyPr/>
          <a:lstStyle/>
          <a:p>
            <a:pPr eaLnBrk="1" fontAlgn="auto" hangingPunct="1">
              <a:spcBef>
                <a:spcPts val="0"/>
              </a:spcBef>
              <a:spcAft>
                <a:spcPts val="0"/>
              </a:spcAft>
              <a:defRPr/>
            </a:pPr>
            <a:r>
              <a:rPr sz="2800" dirty="0">
                <a:solidFill>
                  <a:schemeClr val="tx2">
                    <a:shade val="85000"/>
                    <a:satMod val="150000"/>
                  </a:schemeClr>
                </a:solidFill>
              </a:rPr>
              <a:t>4. </a:t>
            </a:r>
            <a:r>
              <a:rPr sz="2800" dirty="0" smtClean="0">
                <a:solidFill>
                  <a:schemeClr val="tx2">
                    <a:shade val="85000"/>
                    <a:satMod val="150000"/>
                  </a:schemeClr>
                </a:solidFill>
              </a:rPr>
              <a:t>Assessment </a:t>
            </a:r>
            <a:r>
              <a:rPr sz="2800" dirty="0">
                <a:solidFill>
                  <a:schemeClr val="tx2">
                    <a:shade val="85000"/>
                    <a:satMod val="150000"/>
                  </a:schemeClr>
                </a:solidFill>
              </a:rPr>
              <a:t>Activity</a:t>
            </a:r>
          </a:p>
        </p:txBody>
      </p:sp>
      <p:sp>
        <p:nvSpPr>
          <p:cNvPr id="20482" name="Rectangle 4"/>
          <p:cNvSpPr>
            <a:spLocks noGrp="1" noChangeArrowheads="1"/>
          </p:cNvSpPr>
          <p:nvPr>
            <p:ph type="body" sz="half" idx="1"/>
          </p:nvPr>
        </p:nvSpPr>
        <p:spPr>
          <a:xfrm>
            <a:off x="487362" y="1143000"/>
            <a:ext cx="6858000" cy="5715000"/>
          </a:xfrm>
          <a:solidFill>
            <a:schemeClr val="bg2"/>
          </a:solidFill>
        </p:spPr>
        <p:txBody>
          <a:bodyPr/>
          <a:lstStyle/>
          <a:p>
            <a:pPr eaLnBrk="1" hangingPunct="1">
              <a:lnSpc>
                <a:spcPct val="90000"/>
              </a:lnSpc>
              <a:buFontTx/>
              <a:buNone/>
            </a:pPr>
            <a:r>
              <a:rPr lang="en-US" sz="1800" dirty="0" smtClean="0"/>
              <a:t>Reflect on the artists and artwork you explored in the Student Activity. Think about what objects you would like to use for the subject of your own still life work. What are your interests? What objects do you use on a daily basis? What objects reflect an issue or topic that’s important to you?</a:t>
            </a:r>
            <a:br>
              <a:rPr lang="en-US" sz="1800" dirty="0" smtClean="0"/>
            </a:br>
            <a:endParaRPr lang="en-US" sz="1800" dirty="0" smtClean="0"/>
          </a:p>
          <a:p>
            <a:pPr eaLnBrk="1" hangingPunct="1">
              <a:lnSpc>
                <a:spcPct val="90000"/>
              </a:lnSpc>
              <a:buNone/>
            </a:pPr>
            <a:r>
              <a:rPr lang="en-US" sz="1800" dirty="0" smtClean="0"/>
              <a:t>Working from observation, use the still life value shading rubric to take you through the process of completing still life thumbnail sketches and final </a:t>
            </a:r>
            <a:r>
              <a:rPr lang="en-US" sz="1800" dirty="0" smtClean="0"/>
              <a:t>graphite </a:t>
            </a:r>
            <a:r>
              <a:rPr lang="en-US" sz="1800" dirty="0" smtClean="0"/>
              <a:t>drawing that utilizes accurate placement, proportion of items, and values to depict form. The finished graphite drawing should appear realistic including the use of shading, cast shadows, and highlights.</a:t>
            </a:r>
          </a:p>
          <a:p>
            <a:pPr eaLnBrk="1" hangingPunct="1">
              <a:lnSpc>
                <a:spcPct val="90000"/>
              </a:lnSpc>
              <a:buFontTx/>
              <a:buNone/>
            </a:pPr>
            <a:endParaRPr lang="en-US" sz="1800" dirty="0" smtClean="0"/>
          </a:p>
          <a:p>
            <a:pPr eaLnBrk="1" hangingPunct="1">
              <a:lnSpc>
                <a:spcPct val="90000"/>
              </a:lnSpc>
              <a:buFontTx/>
              <a:buNone/>
            </a:pPr>
            <a:r>
              <a:rPr lang="en-US" sz="1800" dirty="0" smtClean="0"/>
              <a:t>As you plan your still life drawing and prepare to sketch, think about:</a:t>
            </a:r>
          </a:p>
          <a:p>
            <a:pPr eaLnBrk="1" hangingPunct="1">
              <a:lnSpc>
                <a:spcPct val="90000"/>
              </a:lnSpc>
              <a:buClrTx/>
              <a:buFont typeface="Arial" pitchFamily="34" charset="0"/>
              <a:buChar char="•"/>
            </a:pPr>
            <a:r>
              <a:rPr lang="en-US" sz="1800" dirty="0" smtClean="0"/>
              <a:t>How to break down a still life drawing into shapes. </a:t>
            </a:r>
          </a:p>
          <a:p>
            <a:pPr eaLnBrk="1" hangingPunct="1">
              <a:lnSpc>
                <a:spcPct val="90000"/>
              </a:lnSpc>
              <a:buClrTx/>
              <a:buFont typeface="Arial" pitchFamily="34" charset="0"/>
              <a:buChar char="•"/>
            </a:pPr>
            <a:r>
              <a:rPr lang="en-US" sz="1800" dirty="0" smtClean="0"/>
              <a:t>How a sketch will have to achieve a level of proportion and composition in order to prepare you to create a still life drawing. </a:t>
            </a:r>
          </a:p>
          <a:p>
            <a:pPr eaLnBrk="1" hangingPunct="1">
              <a:lnSpc>
                <a:spcPct val="90000"/>
              </a:lnSpc>
              <a:buClrTx/>
              <a:buFont typeface="Arial" pitchFamily="34" charset="0"/>
              <a:buChar char="•"/>
            </a:pPr>
            <a:r>
              <a:rPr lang="en-US" sz="1800" dirty="0" smtClean="0"/>
              <a:t>Why artists generate several drawings or studies of the same or similar objects.</a:t>
            </a:r>
          </a:p>
          <a:p>
            <a:pPr eaLnBrk="1" hangingPunct="1">
              <a:lnSpc>
                <a:spcPct val="90000"/>
              </a:lnSpc>
              <a:buNone/>
            </a:pPr>
            <a:endParaRPr lang="en-US" sz="1800" dirty="0" smtClean="0"/>
          </a:p>
        </p:txBody>
      </p:sp>
      <p:sp>
        <p:nvSpPr>
          <p:cNvPr id="10254" name="Rectangle 14"/>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2" action="ppaction://hlinksldjump"/>
              </a:rPr>
              <a:t>1</a:t>
            </a:r>
            <a:endParaRPr lang="en-US" sz="2000" b="1">
              <a:effectLst>
                <a:outerShdw blurRad="38100" dist="38100" dir="2700000" algn="tl">
                  <a:srgbClr val="C0C0C0"/>
                </a:outerShdw>
              </a:effectLst>
              <a:cs typeface="+mn-cs"/>
            </a:endParaRPr>
          </a:p>
        </p:txBody>
      </p:sp>
      <p:sp>
        <p:nvSpPr>
          <p:cNvPr id="10255" name="Rectangle 15"/>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3" action="ppaction://hlinksldjump"/>
              </a:rPr>
              <a:t>2</a:t>
            </a:r>
            <a:endParaRPr lang="en-US" sz="2000" b="1">
              <a:effectLst>
                <a:outerShdw blurRad="38100" dist="38100" dir="2700000" algn="tl">
                  <a:srgbClr val="C0C0C0"/>
                </a:outerShdw>
              </a:effectLst>
              <a:cs typeface="+mn-cs"/>
            </a:endParaRPr>
          </a:p>
        </p:txBody>
      </p:sp>
      <p:sp>
        <p:nvSpPr>
          <p:cNvPr id="10256" name="Rectangle 16"/>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4" action="ppaction://hlinksldjump"/>
              </a:rPr>
              <a:t>3</a:t>
            </a:r>
            <a:endParaRPr lang="en-US" sz="2000" b="1">
              <a:effectLst>
                <a:outerShdw blurRad="38100" dist="38100" dir="2700000" algn="tl">
                  <a:srgbClr val="C0C0C0"/>
                </a:outerShdw>
              </a:effectLst>
              <a:cs typeface="+mn-cs"/>
            </a:endParaRPr>
          </a:p>
        </p:txBody>
      </p:sp>
      <p:sp>
        <p:nvSpPr>
          <p:cNvPr id="10257" name="Rectangle 17"/>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5" action="ppaction://hlinksldjump"/>
              </a:rPr>
              <a:t>6</a:t>
            </a:r>
            <a:endParaRPr lang="en-US" sz="2000" b="1">
              <a:effectLst>
                <a:outerShdw blurRad="38100" dist="38100" dir="2700000" algn="tl">
                  <a:srgbClr val="C0C0C0"/>
                </a:outerShdw>
              </a:effectLst>
              <a:cs typeface="+mn-cs"/>
            </a:endParaRPr>
          </a:p>
        </p:txBody>
      </p:sp>
      <p:sp>
        <p:nvSpPr>
          <p:cNvPr id="10258" name="Rectangle 18"/>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6" action="ppaction://hlinksldjump"/>
              </a:rPr>
              <a:t>5</a:t>
            </a:r>
            <a:endParaRPr lang="en-US" sz="2000" b="1">
              <a:effectLst>
                <a:outerShdw blurRad="38100" dist="38100" dir="2700000" algn="tl">
                  <a:srgbClr val="C0C0C0"/>
                </a:outerShdw>
              </a:effectLst>
              <a:cs typeface="+mn-cs"/>
            </a:endParaRPr>
          </a:p>
        </p:txBody>
      </p:sp>
      <p:sp>
        <p:nvSpPr>
          <p:cNvPr id="10259" name="Rectangle 19"/>
          <p:cNvSpPr>
            <a:spLocks noChangeArrowheads="1"/>
          </p:cNvSpPr>
          <p:nvPr/>
        </p:nvSpPr>
        <p:spPr bwMode="auto">
          <a:xfrm>
            <a:off x="937895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cs typeface="+mn-cs"/>
                <a:hlinkClick r:id="rId7" action="ppaction://hlinksldjump"/>
              </a:rPr>
              <a:t>4</a:t>
            </a:r>
            <a:endParaRPr lang="en-US" sz="2000" b="1">
              <a:effectLst>
                <a:outerShdw blurRad="38100" dist="38100" dir="2700000" algn="tl">
                  <a:srgbClr val="FFFFFF"/>
                </a:outerShdw>
              </a:effectLst>
              <a:cs typeface="+mn-cs"/>
            </a:endParaRPr>
          </a:p>
        </p:txBody>
      </p:sp>
      <p:sp>
        <p:nvSpPr>
          <p:cNvPr id="10260" name="AutoShape 20"/>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 action="ppaction://hlinkshowjump?jump=nextslide"/>
              </a:rPr>
              <a:t>Next</a:t>
            </a:r>
            <a:endParaRPr lang="en-US" sz="2000" b="1">
              <a:effectLst>
                <a:outerShdw blurRad="38100" dist="38100" dir="2700000" algn="tl">
                  <a:srgbClr val="C0C0C0"/>
                </a:outerShdw>
              </a:effectLst>
              <a:cs typeface="+mn-cs"/>
            </a:endParaRPr>
          </a:p>
        </p:txBody>
      </p:sp>
      <p:pic>
        <p:nvPicPr>
          <p:cNvPr id="13" name="Picture 2" descr="http://myedison.tesc.edu/tescdocs/Web_Courses/ART-167-OL/Images/Figure_20-11.jpg"/>
          <p:cNvPicPr>
            <a:picLocks noChangeAspect="1" noChangeArrowheads="1"/>
          </p:cNvPicPr>
          <p:nvPr/>
        </p:nvPicPr>
        <p:blipFill>
          <a:blip r:embed="rId8" cstate="print"/>
          <a:srcRect/>
          <a:stretch>
            <a:fillRect/>
          </a:stretch>
        </p:blipFill>
        <p:spPr bwMode="auto">
          <a:xfrm>
            <a:off x="7421562" y="1295400"/>
            <a:ext cx="4514667" cy="3200400"/>
          </a:xfrm>
          <a:prstGeom prst="rect">
            <a:avLst/>
          </a:prstGeom>
          <a:noFill/>
          <a:ln w="9525">
            <a:noFill/>
            <a:miter lim="800000"/>
            <a:headEnd/>
            <a:tailEnd/>
          </a:ln>
        </p:spPr>
      </p:pic>
      <p:sp>
        <p:nvSpPr>
          <p:cNvPr id="14" name="TextBox 11"/>
          <p:cNvSpPr txBox="1">
            <a:spLocks noChangeArrowheads="1"/>
          </p:cNvSpPr>
          <p:nvPr/>
        </p:nvSpPr>
        <p:spPr bwMode="auto">
          <a:xfrm>
            <a:off x="7497762" y="4648200"/>
            <a:ext cx="4495801" cy="1431161"/>
          </a:xfrm>
          <a:prstGeom prst="rect">
            <a:avLst/>
          </a:prstGeom>
          <a:noFill/>
          <a:ln w="9525">
            <a:noFill/>
            <a:miter lim="800000"/>
            <a:headEnd/>
            <a:tailEnd/>
          </a:ln>
        </p:spPr>
        <p:txBody>
          <a:bodyPr wrap="square">
            <a:spAutoFit/>
          </a:bodyPr>
          <a:lstStyle/>
          <a:p>
            <a:r>
              <a:rPr lang="en-US" sz="1500" dirty="0">
                <a:latin typeface="Candara" pitchFamily="34" charset="0"/>
              </a:rPr>
              <a:t>Image Source: Peeters, Clara. </a:t>
            </a:r>
            <a:r>
              <a:rPr lang="en-US" sz="1500" i="1" dirty="0">
                <a:latin typeface="Candara" pitchFamily="34" charset="0"/>
              </a:rPr>
              <a:t>Still Life of Fruit and Flowers</a:t>
            </a:r>
            <a:r>
              <a:rPr lang="en-US" sz="1500" dirty="0">
                <a:latin typeface="Candara" pitchFamily="34" charset="0"/>
              </a:rPr>
              <a:t>, after 1620. Oil on Copper, Asholean </a:t>
            </a:r>
            <a:r>
              <a:rPr lang="en-US" sz="1500" dirty="0" smtClean="0">
                <a:latin typeface="Candara" pitchFamily="34" charset="0"/>
              </a:rPr>
              <a:t>Museum,  </a:t>
            </a:r>
            <a:r>
              <a:rPr lang="en-US" sz="1500" dirty="0">
                <a:latin typeface="Candara" pitchFamily="34" charset="0"/>
              </a:rPr>
              <a:t>Oxford.  </a:t>
            </a:r>
            <a:r>
              <a:rPr lang="en-US" sz="1500" i="1" dirty="0">
                <a:latin typeface="Candara" pitchFamily="34" charset="0"/>
              </a:rPr>
              <a:t>A Personal Journey: Explorations in Art</a:t>
            </a:r>
            <a:r>
              <a:rPr lang="en-US" sz="1500" dirty="0">
                <a:latin typeface="Candara" pitchFamily="34" charset="0"/>
              </a:rPr>
              <a:t>. By Marilyn G. Stewart. Massachusetts: Davis Publications, 2009. 156. Print.</a:t>
            </a:r>
          </a:p>
          <a:p>
            <a:endParaRPr lang="en-US" sz="1200" dirty="0">
              <a:latin typeface="Candar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258762" y="152400"/>
            <a:ext cx="4065746" cy="808038"/>
          </a:xfrm>
        </p:spPr>
        <p:txBody>
          <a:bodyPr>
            <a:normAutofit fontScale="90000"/>
          </a:bodyPr>
          <a:lstStyle/>
          <a:p>
            <a:pPr eaLnBrk="1" fontAlgn="auto" hangingPunct="1">
              <a:spcBef>
                <a:spcPts val="0"/>
              </a:spcBef>
              <a:spcAft>
                <a:spcPts val="0"/>
              </a:spcAft>
              <a:defRPr/>
            </a:pPr>
            <a:r>
              <a:rPr sz="2800" dirty="0">
                <a:solidFill>
                  <a:schemeClr val="tx2">
                    <a:shade val="85000"/>
                    <a:satMod val="150000"/>
                  </a:schemeClr>
                </a:solidFill>
              </a:rPr>
              <a:t>5. Enrichment Activities</a:t>
            </a:r>
          </a:p>
        </p:txBody>
      </p:sp>
      <p:sp>
        <p:nvSpPr>
          <p:cNvPr id="21506" name="Rectangle 8"/>
          <p:cNvSpPr>
            <a:spLocks noGrp="1" noChangeArrowheads="1"/>
          </p:cNvSpPr>
          <p:nvPr>
            <p:ph type="body" sz="half" idx="2"/>
          </p:nvPr>
        </p:nvSpPr>
        <p:spPr>
          <a:xfrm>
            <a:off x="6049963" y="1066800"/>
            <a:ext cx="5411787" cy="5638800"/>
          </a:xfrm>
        </p:spPr>
        <p:txBody>
          <a:bodyPr/>
          <a:lstStyle/>
          <a:p>
            <a:pPr eaLnBrk="1" hangingPunct="1">
              <a:lnSpc>
                <a:spcPct val="80000"/>
              </a:lnSpc>
              <a:buFontTx/>
              <a:buNone/>
            </a:pPr>
            <a:r>
              <a:rPr lang="en-US" sz="2400" b="1" dirty="0" smtClean="0"/>
              <a:t>Explore Still Life</a:t>
            </a:r>
          </a:p>
          <a:p>
            <a:pPr eaLnBrk="1" hangingPunct="1">
              <a:lnSpc>
                <a:spcPct val="80000"/>
              </a:lnSpc>
              <a:buFontTx/>
              <a:buNone/>
            </a:pPr>
            <a:endParaRPr lang="en-US" sz="2000" b="1" dirty="0" smtClean="0"/>
          </a:p>
          <a:p>
            <a:pPr eaLnBrk="1" hangingPunct="1">
              <a:lnSpc>
                <a:spcPct val="80000"/>
              </a:lnSpc>
              <a:buClr>
                <a:schemeClr val="tx1"/>
              </a:buClr>
              <a:buFontTx/>
              <a:buChar char="•"/>
            </a:pPr>
            <a:r>
              <a:rPr lang="en-US" sz="2200" dirty="0" smtClean="0"/>
              <a:t>Take a </a:t>
            </a:r>
            <a:r>
              <a:rPr lang="en-US" sz="2200" dirty="0" smtClean="0">
                <a:hlinkClick r:id="rId2"/>
              </a:rPr>
              <a:t>Still Life Tour </a:t>
            </a:r>
            <a:r>
              <a:rPr lang="en-US" sz="2200" dirty="0" smtClean="0"/>
              <a:t>from the National Gallery of Art</a:t>
            </a:r>
          </a:p>
          <a:p>
            <a:pPr eaLnBrk="1" hangingPunct="1">
              <a:lnSpc>
                <a:spcPct val="80000"/>
              </a:lnSpc>
              <a:buClr>
                <a:schemeClr val="tx1"/>
              </a:buClr>
              <a:buFontTx/>
              <a:buChar char="•"/>
            </a:pPr>
            <a:r>
              <a:rPr lang="en-US" sz="2200" dirty="0" smtClean="0"/>
              <a:t>View the site that scoops about what is going on in the world of </a:t>
            </a:r>
            <a:r>
              <a:rPr lang="en-US" sz="2200" dirty="0" smtClean="0">
                <a:hlinkClick r:id="rId3"/>
              </a:rPr>
              <a:t>Still Life </a:t>
            </a:r>
            <a:r>
              <a:rPr lang="en-US" sz="2200" dirty="0" smtClean="0"/>
              <a:t>today</a:t>
            </a:r>
          </a:p>
          <a:p>
            <a:pPr eaLnBrk="1" hangingPunct="1">
              <a:lnSpc>
                <a:spcPct val="80000"/>
              </a:lnSpc>
              <a:buClr>
                <a:schemeClr val="tx1"/>
              </a:buClr>
              <a:buFontTx/>
              <a:buChar char="•"/>
            </a:pPr>
            <a:r>
              <a:rPr lang="en-US" sz="2200" dirty="0" smtClean="0"/>
              <a:t>View this </a:t>
            </a:r>
            <a:r>
              <a:rPr lang="en-US" sz="2200" dirty="0" smtClean="0">
                <a:hlinkClick r:id="rId4"/>
              </a:rPr>
              <a:t>Still Life </a:t>
            </a:r>
            <a:r>
              <a:rPr lang="en-US" sz="2200" dirty="0" err="1" smtClean="0">
                <a:hlinkClick r:id="rId4"/>
              </a:rPr>
              <a:t>Glogster</a:t>
            </a:r>
            <a:r>
              <a:rPr lang="en-US" sz="2200" dirty="0" smtClean="0">
                <a:hlinkClick r:id="rId4"/>
              </a:rPr>
              <a:t> </a:t>
            </a:r>
            <a:r>
              <a:rPr lang="en-US" sz="2200" dirty="0" smtClean="0"/>
              <a:t>to explore an example of how to organize your art and reflections</a:t>
            </a:r>
          </a:p>
          <a:p>
            <a:pPr eaLnBrk="1" hangingPunct="1">
              <a:lnSpc>
                <a:spcPct val="80000"/>
              </a:lnSpc>
              <a:buClr>
                <a:schemeClr val="tx1"/>
              </a:buClr>
              <a:buFontTx/>
              <a:buChar char="•"/>
            </a:pPr>
            <a:r>
              <a:rPr lang="en-US" sz="2200" dirty="0" smtClean="0"/>
              <a:t>Visit the </a:t>
            </a:r>
            <a:r>
              <a:rPr lang="en-US" sz="2200" dirty="0" err="1" smtClean="0">
                <a:hlinkClick r:id="rId5"/>
              </a:rPr>
              <a:t>The</a:t>
            </a:r>
            <a:r>
              <a:rPr lang="en-US" sz="2200" dirty="0" smtClean="0">
                <a:hlinkClick r:id="rId5"/>
              </a:rPr>
              <a:t> Metropolitan Museum of Art </a:t>
            </a:r>
            <a:r>
              <a:rPr lang="en-US" sz="2200" dirty="0" smtClean="0"/>
              <a:t>still life site and explore the collection by artist and era</a:t>
            </a:r>
          </a:p>
          <a:p>
            <a:pPr eaLnBrk="1" hangingPunct="1">
              <a:lnSpc>
                <a:spcPct val="80000"/>
              </a:lnSpc>
              <a:buClr>
                <a:schemeClr val="tx1"/>
              </a:buClr>
              <a:buFontTx/>
              <a:buChar char="•"/>
            </a:pPr>
            <a:r>
              <a:rPr lang="en-US" sz="2200" dirty="0" smtClean="0"/>
              <a:t>Browse the still life artists featured at the </a:t>
            </a:r>
            <a:r>
              <a:rPr lang="en-US" sz="2200" dirty="0" err="1" smtClean="0">
                <a:hlinkClick r:id="rId6"/>
              </a:rPr>
              <a:t>MoMA</a:t>
            </a:r>
            <a:r>
              <a:rPr lang="en-US" sz="2200" dirty="0" smtClean="0">
                <a:hlinkClick r:id="rId6"/>
              </a:rPr>
              <a:t> </a:t>
            </a:r>
            <a:endParaRPr lang="en-US" sz="2200" dirty="0" smtClean="0"/>
          </a:p>
          <a:p>
            <a:pPr eaLnBrk="1" hangingPunct="1">
              <a:lnSpc>
                <a:spcPct val="80000"/>
              </a:lnSpc>
              <a:buClr>
                <a:schemeClr val="tx1"/>
              </a:buClr>
              <a:buFontTx/>
              <a:buChar char="•"/>
            </a:pPr>
            <a:r>
              <a:rPr lang="en-US" sz="2200" dirty="0" smtClean="0"/>
              <a:t>Visit </a:t>
            </a:r>
            <a:r>
              <a:rPr lang="en-US" sz="2200" dirty="0" smtClean="0">
                <a:hlinkClick r:id="rId7"/>
              </a:rPr>
              <a:t>NGA Kids Still Life </a:t>
            </a:r>
            <a:r>
              <a:rPr lang="en-US" sz="2200" dirty="0" smtClean="0"/>
              <a:t>to create your own still life composition</a:t>
            </a:r>
          </a:p>
          <a:p>
            <a:pPr eaLnBrk="1" hangingPunct="1">
              <a:lnSpc>
                <a:spcPct val="80000"/>
              </a:lnSpc>
              <a:buClr>
                <a:schemeClr val="tx1"/>
              </a:buClr>
              <a:buFontTx/>
              <a:buChar char="•"/>
            </a:pPr>
            <a:endParaRPr lang="en-US" sz="2400" dirty="0" smtClean="0"/>
          </a:p>
          <a:p>
            <a:pPr eaLnBrk="1" hangingPunct="1">
              <a:lnSpc>
                <a:spcPct val="80000"/>
              </a:lnSpc>
              <a:buClr>
                <a:schemeClr val="tx1"/>
              </a:buClr>
              <a:buFontTx/>
              <a:buChar char="•"/>
            </a:pPr>
            <a:endParaRPr lang="en-US" sz="2000" dirty="0" smtClean="0"/>
          </a:p>
          <a:p>
            <a:pPr eaLnBrk="1" hangingPunct="1">
              <a:lnSpc>
                <a:spcPct val="80000"/>
              </a:lnSpc>
              <a:buClr>
                <a:schemeClr val="tx1"/>
              </a:buClr>
              <a:buFontTx/>
              <a:buChar char="•"/>
            </a:pPr>
            <a:endParaRPr lang="en-US" sz="2000" dirty="0" smtClean="0"/>
          </a:p>
          <a:p>
            <a:pPr eaLnBrk="1" hangingPunct="1">
              <a:lnSpc>
                <a:spcPct val="80000"/>
              </a:lnSpc>
              <a:buClr>
                <a:schemeClr val="tx1"/>
              </a:buClr>
              <a:buFontTx/>
              <a:buChar char="•"/>
            </a:pPr>
            <a:endParaRPr lang="en-US" sz="2000" b="1" dirty="0" smtClean="0"/>
          </a:p>
        </p:txBody>
      </p:sp>
      <p:sp>
        <p:nvSpPr>
          <p:cNvPr id="12304" name="Rectangle 16"/>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8" action="ppaction://hlinksldjump"/>
              </a:rPr>
              <a:t>1</a:t>
            </a:r>
            <a:endParaRPr lang="en-US" sz="2000" b="1">
              <a:effectLst>
                <a:outerShdw blurRad="38100" dist="38100" dir="2700000" algn="tl">
                  <a:srgbClr val="C0C0C0"/>
                </a:outerShdw>
              </a:effectLst>
              <a:cs typeface="+mn-cs"/>
            </a:endParaRPr>
          </a:p>
        </p:txBody>
      </p:sp>
      <p:sp>
        <p:nvSpPr>
          <p:cNvPr id="12305" name="Rectangle 17"/>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9" action="ppaction://hlinksldjump"/>
              </a:rPr>
              <a:t>2</a:t>
            </a:r>
            <a:endParaRPr lang="en-US" sz="2000" b="1">
              <a:effectLst>
                <a:outerShdw blurRad="38100" dist="38100" dir="2700000" algn="tl">
                  <a:srgbClr val="C0C0C0"/>
                </a:outerShdw>
              </a:effectLst>
              <a:cs typeface="+mn-cs"/>
            </a:endParaRPr>
          </a:p>
        </p:txBody>
      </p:sp>
      <p:sp>
        <p:nvSpPr>
          <p:cNvPr id="12306" name="Rectangle 18"/>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0" action="ppaction://hlinksldjump"/>
              </a:rPr>
              <a:t>3</a:t>
            </a:r>
            <a:endParaRPr lang="en-US" sz="2000" b="1">
              <a:effectLst>
                <a:outerShdw blurRad="38100" dist="38100" dir="2700000" algn="tl">
                  <a:srgbClr val="C0C0C0"/>
                </a:outerShdw>
              </a:effectLst>
              <a:cs typeface="+mn-cs"/>
            </a:endParaRPr>
          </a:p>
        </p:txBody>
      </p:sp>
      <p:sp>
        <p:nvSpPr>
          <p:cNvPr id="12307" name="Rectangle 19"/>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1" action="ppaction://hlinksldjump"/>
              </a:rPr>
              <a:t>6</a:t>
            </a:r>
            <a:endParaRPr lang="en-US" sz="2000" b="1">
              <a:effectLst>
                <a:outerShdw blurRad="38100" dist="38100" dir="2700000" algn="tl">
                  <a:srgbClr val="C0C0C0"/>
                </a:outerShdw>
              </a:effectLst>
              <a:cs typeface="+mn-cs"/>
            </a:endParaRPr>
          </a:p>
        </p:txBody>
      </p:sp>
      <p:sp>
        <p:nvSpPr>
          <p:cNvPr id="12308" name="Rectangle 20"/>
          <p:cNvSpPr>
            <a:spLocks noChangeArrowheads="1"/>
          </p:cNvSpPr>
          <p:nvPr/>
        </p:nvSpPr>
        <p:spPr bwMode="auto">
          <a:xfrm>
            <a:off x="99917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FFFFFF"/>
                  </a:outerShdw>
                </a:effectLst>
                <a:cs typeface="+mn-cs"/>
                <a:hlinkClick r:id="rId12" action="ppaction://hlinksldjump"/>
              </a:rPr>
              <a:t>5</a:t>
            </a:r>
            <a:endParaRPr lang="en-US" sz="2000" b="1">
              <a:effectLst>
                <a:outerShdw blurRad="38100" dist="38100" dir="2700000" algn="tl">
                  <a:srgbClr val="FFFFFF"/>
                </a:outerShdw>
              </a:effectLst>
              <a:cs typeface="+mn-cs"/>
            </a:endParaRPr>
          </a:p>
        </p:txBody>
      </p:sp>
      <p:sp>
        <p:nvSpPr>
          <p:cNvPr id="12309" name="Rectangle 21"/>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rId13" action="ppaction://hlinksldjump"/>
              </a:rPr>
              <a:t>4</a:t>
            </a:r>
            <a:endParaRPr lang="en-US" sz="2000" b="1">
              <a:effectLst>
                <a:outerShdw blurRad="38100" dist="38100" dir="2700000" algn="tl">
                  <a:srgbClr val="C0C0C0"/>
                </a:outerShdw>
              </a:effectLst>
              <a:cs typeface="+mn-cs"/>
            </a:endParaRPr>
          </a:p>
        </p:txBody>
      </p:sp>
      <p:sp>
        <p:nvSpPr>
          <p:cNvPr id="12310" name="AutoShape 22"/>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a:effectLst>
                  <a:outerShdw blurRad="38100" dist="38100" dir="2700000" algn="tl">
                    <a:srgbClr val="C0C0C0"/>
                  </a:outerShdw>
                </a:effectLst>
                <a:cs typeface="+mn-cs"/>
                <a:hlinkClick r:id="" action="ppaction://hlinkshowjump?jump=nextslide"/>
              </a:rPr>
              <a:t>Next</a:t>
            </a:r>
            <a:endParaRPr lang="en-US" sz="2000" b="1">
              <a:effectLst>
                <a:outerShdw blurRad="38100" dist="38100" dir="2700000" algn="tl">
                  <a:srgbClr val="C0C0C0"/>
                </a:outerShdw>
              </a:effectLst>
              <a:cs typeface="+mn-cs"/>
            </a:endParaRPr>
          </a:p>
        </p:txBody>
      </p:sp>
      <p:sp>
        <p:nvSpPr>
          <p:cNvPr id="21514" name="TextBox 12"/>
          <p:cNvSpPr txBox="1">
            <a:spLocks noChangeArrowheads="1"/>
          </p:cNvSpPr>
          <p:nvPr/>
        </p:nvSpPr>
        <p:spPr bwMode="auto">
          <a:xfrm>
            <a:off x="258762" y="5943600"/>
            <a:ext cx="5943599" cy="830997"/>
          </a:xfrm>
          <a:prstGeom prst="rect">
            <a:avLst/>
          </a:prstGeom>
          <a:noFill/>
          <a:ln w="9525">
            <a:noFill/>
            <a:miter lim="800000"/>
            <a:headEnd/>
            <a:tailEnd/>
          </a:ln>
        </p:spPr>
        <p:txBody>
          <a:bodyPr wrap="square">
            <a:spAutoFit/>
          </a:bodyPr>
          <a:lstStyle/>
          <a:p>
            <a:r>
              <a:rPr lang="en-US" sz="1200" dirty="0">
                <a:latin typeface="Candara" pitchFamily="34" charset="0"/>
              </a:rPr>
              <a:t>Image Source: </a:t>
            </a:r>
            <a:r>
              <a:rPr lang="en-US" sz="1200" dirty="0"/>
              <a:t>Flack, Audrey. </a:t>
            </a:r>
            <a:r>
              <a:rPr lang="en-US" sz="1200" i="1" dirty="0"/>
              <a:t>Parrots Live Forever</a:t>
            </a:r>
            <a:r>
              <a:rPr lang="en-US" sz="1200" dirty="0"/>
              <a:t>, 1978. Oil over acrylic on canvas, Louis K. </a:t>
            </a:r>
            <a:r>
              <a:rPr lang="en-US" sz="1200" dirty="0" err="1"/>
              <a:t>Meisel</a:t>
            </a:r>
            <a:r>
              <a:rPr lang="en-US" sz="1200" dirty="0"/>
              <a:t> Gallery, New York.  </a:t>
            </a:r>
            <a:r>
              <a:rPr lang="en-US" sz="1200" i="1" dirty="0"/>
              <a:t>A Global Pursuit: Explorations in Art</a:t>
            </a:r>
            <a:r>
              <a:rPr lang="en-US" sz="1200" dirty="0"/>
              <a:t>. By Marilyn G. Stewart. Massachusetts: Davis Publications, 2009. 133. Print.</a:t>
            </a:r>
          </a:p>
          <a:p>
            <a:endParaRPr lang="en-US" sz="1200" dirty="0">
              <a:latin typeface="Candara" pitchFamily="34" charset="0"/>
            </a:endParaRPr>
          </a:p>
        </p:txBody>
      </p:sp>
      <p:pic>
        <p:nvPicPr>
          <p:cNvPr id="21515" name="Picture 15" descr="slideshow image">
            <a:hlinkClick r:id="rId14"/>
          </p:cNvPr>
          <p:cNvPicPr>
            <a:picLocks noChangeAspect="1" noChangeArrowheads="1"/>
          </p:cNvPicPr>
          <p:nvPr/>
        </p:nvPicPr>
        <p:blipFill>
          <a:blip r:embed="rId15" cstate="print"/>
          <a:srcRect/>
          <a:stretch>
            <a:fillRect/>
          </a:stretch>
        </p:blipFill>
        <p:spPr bwMode="auto">
          <a:xfrm>
            <a:off x="868363" y="1371600"/>
            <a:ext cx="4351337" cy="435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AD1F1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3881</TotalTime>
  <Words>1015</Words>
  <Application>Microsoft Office PowerPoint</Application>
  <PresentationFormat>Custom</PresentationFormat>
  <Paragraphs>117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Value Shading Still Life</vt:lpstr>
      <vt:lpstr>1. Question</vt:lpstr>
      <vt:lpstr>2. Information Sources</vt:lpstr>
      <vt:lpstr>3. Student Activity</vt:lpstr>
      <vt:lpstr>PowerPoint Presentation</vt:lpstr>
      <vt:lpstr>4. Assessment Activity Value Shading Still Life Directions:</vt:lpstr>
      <vt:lpstr>4. Assessment Activity</vt:lpstr>
      <vt:lpstr>5. Enrichment Activities</vt:lpstr>
    </vt:vector>
  </TitlesOfParts>
  <Company>Cattaraugus-Allegany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 Question</dc:title>
  <dc:creator>CA BOCES</dc:creator>
  <cp:lastModifiedBy>Swader, Heather</cp:lastModifiedBy>
  <cp:revision>272</cp:revision>
  <dcterms:created xsi:type="dcterms:W3CDTF">2005-02-12T14:43:18Z</dcterms:created>
  <dcterms:modified xsi:type="dcterms:W3CDTF">2015-03-12T17:38:44Z</dcterms:modified>
</cp:coreProperties>
</file>